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80" r:id="rId14"/>
    <p:sldId id="279" r:id="rId15"/>
    <p:sldId id="270" r:id="rId16"/>
    <p:sldId id="265" r:id="rId17"/>
    <p:sldId id="266" r:id="rId18"/>
    <p:sldId id="274" r:id="rId19"/>
    <p:sldId id="275" r:id="rId20"/>
    <p:sldId id="276" r:id="rId21"/>
    <p:sldId id="271" r:id="rId22"/>
    <p:sldId id="278" r:id="rId23"/>
    <p:sldId id="281" r:id="rId24"/>
    <p:sldId id="272" r:id="rId25"/>
    <p:sldId id="277" r:id="rId26"/>
    <p:sldId id="27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727"/>
  </p:normalViewPr>
  <p:slideViewPr>
    <p:cSldViewPr snapToGrid="0" snapToObjects="1">
      <p:cViewPr varScale="1">
        <p:scale>
          <a:sx n="89" d="100"/>
          <a:sy n="89" d="100"/>
        </p:scale>
        <p:origin x="880"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t>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t>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t>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t>2/7/18</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4.xml"/><Relationship Id="rId5" Type="http://schemas.openxmlformats.org/officeDocument/2006/relationships/image" Target="../media/image13.jp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hyperlink" Target="http://www.in.gov/21stcenturyscholars/" TargetMode="External"/><Relationship Id="rId7" Type="http://schemas.openxmlformats.org/officeDocument/2006/relationships/image" Target="../media/image33.png"/><Relationship Id="rId2" Type="http://schemas.openxmlformats.org/officeDocument/2006/relationships/hyperlink" Target="http://www.doe.in.gov/" TargetMode="Externa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hyperlink" Target="https://greenfield-central.rankonesport.com/Main/Default2.aspx?Type=4" TargetMode="External"/><Relationship Id="rId4" Type="http://schemas.openxmlformats.org/officeDocument/2006/relationships/hyperlink" Target="http://gchs.gcsc.k12.in.us/?p=11444" TargetMode="External"/><Relationship Id="rId9" Type="http://schemas.openxmlformats.org/officeDocument/2006/relationships/image" Target="../media/image35.jp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14.xml"/><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111" y="1862667"/>
            <a:ext cx="8382000" cy="1702278"/>
          </a:xfrm>
        </p:spPr>
        <p:txBody>
          <a:bodyPr/>
          <a:lstStyle/>
          <a:p>
            <a:r>
              <a:rPr lang="en-US" dirty="0"/>
              <a:t>Your High School Journey</a:t>
            </a:r>
          </a:p>
        </p:txBody>
      </p:sp>
      <p:sp>
        <p:nvSpPr>
          <p:cNvPr id="3" name="Subtitle 2"/>
          <p:cNvSpPr>
            <a:spLocks noGrp="1"/>
          </p:cNvSpPr>
          <p:nvPr>
            <p:ph type="subTitle" idx="1"/>
          </p:nvPr>
        </p:nvSpPr>
        <p:spPr>
          <a:xfrm>
            <a:off x="228601" y="4419599"/>
            <a:ext cx="8676340" cy="1661459"/>
          </a:xfrm>
        </p:spPr>
        <p:txBody>
          <a:bodyPr>
            <a:noAutofit/>
          </a:bodyPr>
          <a:lstStyle/>
          <a:p>
            <a:r>
              <a:rPr lang="en-US" sz="3200" dirty="0"/>
              <a:t>A Guide for What You Need to Know to Make a Successful Transition to Greenfield-Central H.S.</a:t>
            </a:r>
          </a:p>
        </p:txBody>
      </p:sp>
    </p:spTree>
    <p:extLst>
      <p:ext uri="{BB962C8B-B14F-4D97-AF65-F5344CB8AC3E}">
        <p14:creationId xmlns:p14="http://schemas.microsoft.com/office/powerpoint/2010/main" val="2853436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Planning Your Journey</a:t>
            </a:r>
          </a:p>
        </p:txBody>
      </p:sp>
      <p:sp>
        <p:nvSpPr>
          <p:cNvPr id="3" name="Subtitle 2"/>
          <p:cNvSpPr>
            <a:spLocks noGrp="1"/>
          </p:cNvSpPr>
          <p:nvPr>
            <p:ph type="subTitle" idx="1"/>
          </p:nvPr>
        </p:nvSpPr>
        <p:spPr/>
        <p:txBody>
          <a:bodyPr>
            <a:normAutofit/>
          </a:bodyPr>
          <a:lstStyle/>
          <a:p>
            <a:r>
              <a:rPr lang="en-US" sz="3200" dirty="0"/>
              <a:t>Freshman Class Scheduling Process</a:t>
            </a:r>
          </a:p>
        </p:txBody>
      </p:sp>
    </p:spTree>
    <p:extLst>
      <p:ext uri="{BB962C8B-B14F-4D97-AF65-F5344CB8AC3E}">
        <p14:creationId xmlns:p14="http://schemas.microsoft.com/office/powerpoint/2010/main" val="364585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Freshman Scheduling Sheet</a:t>
            </a:r>
          </a:p>
        </p:txBody>
      </p:sp>
      <p:sp>
        <p:nvSpPr>
          <p:cNvPr id="3" name="Text Placeholder 2"/>
          <p:cNvSpPr>
            <a:spLocks noGrp="1"/>
          </p:cNvSpPr>
          <p:nvPr>
            <p:ph type="body" sz="half" idx="2"/>
          </p:nvPr>
        </p:nvSpPr>
        <p:spPr>
          <a:xfrm>
            <a:off x="594360" y="2907436"/>
            <a:ext cx="3749040" cy="3145536"/>
          </a:xfrm>
        </p:spPr>
        <p:txBody>
          <a:bodyPr/>
          <a:lstStyle/>
          <a:p>
            <a:r>
              <a:rPr lang="en-US" dirty="0"/>
              <a:t>Counselors will receive recommendations from current teachers for English, math, science, and special education courses.</a:t>
            </a:r>
          </a:p>
        </p:txBody>
      </p:sp>
      <p:pic>
        <p:nvPicPr>
          <p:cNvPr id="5" name="Picture Placeholder 4" descr="Course selection - Grade 9.pdf"/>
          <p:cNvPicPr>
            <a:picLocks noGrp="1" noChangeAspect="1"/>
          </p:cNvPicPr>
          <p:nvPr>
            <p:ph type="pic" idx="1"/>
          </p:nvPr>
        </p:nvPicPr>
        <p:blipFill>
          <a:blip r:embed="rId2">
            <a:extLst>
              <a:ext uri="{28A0092B-C50C-407E-A947-70E740481C1C}">
                <a14:useLocalDpi xmlns:a14="http://schemas.microsoft.com/office/drawing/2010/main" val="0"/>
              </a:ext>
            </a:extLst>
          </a:blip>
          <a:srcRect l="2064" r="2064"/>
          <a:stretch>
            <a:fillRect/>
          </a:stretch>
        </p:blipFill>
        <p:spPr>
          <a:xfrm rot="150174">
            <a:off x="4827588" y="1270000"/>
            <a:ext cx="3657600" cy="4937125"/>
          </a:xfrm>
        </p:spPr>
      </p:pic>
    </p:spTree>
    <p:extLst>
      <p:ext uri="{BB962C8B-B14F-4D97-AF65-F5344CB8AC3E}">
        <p14:creationId xmlns:p14="http://schemas.microsoft.com/office/powerpoint/2010/main" val="546473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Freshman Scheduling Sheet</a:t>
            </a:r>
          </a:p>
        </p:txBody>
      </p:sp>
      <p:sp>
        <p:nvSpPr>
          <p:cNvPr id="3" name="Text Placeholder 2"/>
          <p:cNvSpPr>
            <a:spLocks noGrp="1"/>
          </p:cNvSpPr>
          <p:nvPr>
            <p:ph type="body" sz="half" idx="2"/>
          </p:nvPr>
        </p:nvSpPr>
        <p:spPr>
          <a:xfrm>
            <a:off x="594360" y="3077820"/>
            <a:ext cx="3749040" cy="3239827"/>
          </a:xfrm>
        </p:spPr>
        <p:txBody>
          <a:bodyPr>
            <a:normAutofit/>
          </a:bodyPr>
          <a:lstStyle/>
          <a:p>
            <a:r>
              <a:rPr lang="en-US" dirty="0"/>
              <a:t>Students and parents should begin discussing elective classes, diploma tracks, and creating a 4-year plan.</a:t>
            </a:r>
          </a:p>
          <a:p>
            <a:r>
              <a:rPr lang="en-US" dirty="0"/>
              <a:t>Students may then select their freshman courses online through their PowerSchool account.</a:t>
            </a:r>
          </a:p>
        </p:txBody>
      </p:sp>
      <p:pic>
        <p:nvPicPr>
          <p:cNvPr id="8" name="Picture Placeholder 7" descr="Course selection - Grade 9.pdf"/>
          <p:cNvPicPr>
            <a:picLocks noGrp="1" noChangeAspect="1"/>
          </p:cNvPicPr>
          <p:nvPr>
            <p:ph type="pic" idx="1"/>
          </p:nvPr>
        </p:nvPicPr>
        <p:blipFill>
          <a:blip r:embed="rId2">
            <a:extLst>
              <a:ext uri="{28A0092B-C50C-407E-A947-70E740481C1C}">
                <a14:useLocalDpi xmlns:a14="http://schemas.microsoft.com/office/drawing/2010/main" val="0"/>
              </a:ext>
            </a:extLst>
          </a:blip>
          <a:srcRect l="2064" r="2064"/>
          <a:stretch>
            <a:fillRect/>
          </a:stretch>
        </p:blipFill>
        <p:spPr>
          <a:xfrm rot="150174">
            <a:off x="4827536" y="1302378"/>
            <a:ext cx="3657600" cy="4937760"/>
          </a:xfrm>
        </p:spPr>
      </p:pic>
    </p:spTree>
    <p:extLst>
      <p:ext uri="{BB962C8B-B14F-4D97-AF65-F5344CB8AC3E}">
        <p14:creationId xmlns:p14="http://schemas.microsoft.com/office/powerpoint/2010/main" val="3905420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101" y="627529"/>
            <a:ext cx="3749040" cy="1032913"/>
          </a:xfrm>
        </p:spPr>
        <p:txBody>
          <a:bodyPr/>
          <a:lstStyle/>
          <a:p>
            <a:r>
              <a:rPr lang="en-US" dirty="0"/>
              <a:t>Freshman Scheduling Portal</a:t>
            </a:r>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t="10778" b="10778"/>
          <a:stretch>
            <a:fillRect/>
          </a:stretch>
        </p:blipFill>
        <p:spPr>
          <a:xfrm rot="868702">
            <a:off x="5341675" y="1519626"/>
            <a:ext cx="3234961" cy="1810871"/>
          </a:xfrm>
        </p:spPr>
      </p:pic>
      <p:sp>
        <p:nvSpPr>
          <p:cNvPr id="4" name="Text Placeholder 2"/>
          <p:cNvSpPr>
            <a:spLocks noGrp="1"/>
          </p:cNvSpPr>
          <p:nvPr>
            <p:ph type="body" sz="half" idx="2"/>
          </p:nvPr>
        </p:nvSpPr>
        <p:spPr>
          <a:xfrm>
            <a:off x="502023" y="3227294"/>
            <a:ext cx="5504329" cy="2169459"/>
          </a:xfrm>
        </p:spPr>
        <p:txBody>
          <a:bodyPr>
            <a:noAutofit/>
          </a:bodyPr>
          <a:lstStyle/>
          <a:p>
            <a:r>
              <a:rPr lang="en-US" sz="2800" dirty="0"/>
              <a:t>Students and parents should begin discussing elective classes, diploma tracks, and creating a 4-year plan.</a:t>
            </a:r>
          </a:p>
          <a:p>
            <a:r>
              <a:rPr lang="en-US" sz="2800" dirty="0"/>
              <a:t>Students may then select their freshman courses online through their PowerSchool account.</a:t>
            </a:r>
          </a:p>
        </p:txBody>
      </p:sp>
    </p:spTree>
    <p:extLst>
      <p:ext uri="{BB962C8B-B14F-4D97-AF65-F5344CB8AC3E}">
        <p14:creationId xmlns:p14="http://schemas.microsoft.com/office/powerpoint/2010/main" val="382838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101" y="627529"/>
            <a:ext cx="3749040" cy="1032913"/>
          </a:xfrm>
        </p:spPr>
        <p:txBody>
          <a:bodyPr/>
          <a:lstStyle/>
          <a:p>
            <a:r>
              <a:rPr lang="en-US" dirty="0"/>
              <a:t>Freshman Scheduling Portal</a:t>
            </a:r>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t="10778" b="10778"/>
          <a:stretch>
            <a:fillRect/>
          </a:stretch>
        </p:blipFill>
        <p:spPr>
          <a:xfrm>
            <a:off x="271994" y="1792941"/>
            <a:ext cx="8519796" cy="4769224"/>
          </a:xfrm>
        </p:spPr>
      </p:pic>
    </p:spTree>
    <p:extLst>
      <p:ext uri="{BB962C8B-B14F-4D97-AF65-F5344CB8AC3E}">
        <p14:creationId xmlns:p14="http://schemas.microsoft.com/office/powerpoint/2010/main" val="421661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88926"/>
            <a:ext cx="8001000" cy="1143000"/>
          </a:xfrm>
        </p:spPr>
        <p:txBody>
          <a:bodyPr/>
          <a:lstStyle/>
          <a:p>
            <a:r>
              <a:rPr lang="en-US" dirty="0"/>
              <a:t>Scheduling Timeline</a:t>
            </a:r>
          </a:p>
        </p:txBody>
      </p:sp>
      <p:sp>
        <p:nvSpPr>
          <p:cNvPr id="3" name="Content Placeholder 2"/>
          <p:cNvSpPr>
            <a:spLocks noGrp="1"/>
          </p:cNvSpPr>
          <p:nvPr>
            <p:ph idx="1"/>
          </p:nvPr>
        </p:nvSpPr>
        <p:spPr>
          <a:xfrm>
            <a:off x="571500" y="1919288"/>
            <a:ext cx="8001000" cy="4114800"/>
          </a:xfrm>
        </p:spPr>
        <p:txBody>
          <a:bodyPr>
            <a:normAutofit fontScale="92500" lnSpcReduction="20000"/>
          </a:bodyPr>
          <a:lstStyle/>
          <a:p>
            <a:r>
              <a:rPr lang="en-US" dirty="0"/>
              <a:t>GCJHS students and parents should schedule an appointment with your counselor starting February 14. </a:t>
            </a:r>
          </a:p>
          <a:p>
            <a:r>
              <a:rPr lang="en-US" dirty="0"/>
              <a:t>St. Michael’s students will have a sign-up sheet in the office.</a:t>
            </a:r>
          </a:p>
          <a:p>
            <a:r>
              <a:rPr lang="en-US" dirty="0"/>
              <a:t>High school counselors will be meeting with students and parents at GCJHS starting March 7 through March 15. St. Michael’s student will schedule on February 26.</a:t>
            </a:r>
          </a:p>
          <a:p>
            <a:r>
              <a:rPr lang="en-US" dirty="0"/>
              <a:t>Meetings will take place at the original time even if there is a 2-hour delay.</a:t>
            </a:r>
          </a:p>
          <a:p>
            <a:r>
              <a:rPr lang="en-US" dirty="0"/>
              <a:t>If school is cancelled, we will reschedule the day’s appointments.</a:t>
            </a:r>
          </a:p>
          <a:p>
            <a:endParaRPr lang="en-US" dirty="0"/>
          </a:p>
          <a:p>
            <a:endParaRPr lang="en-US" dirty="0"/>
          </a:p>
        </p:txBody>
      </p:sp>
    </p:spTree>
    <p:extLst>
      <p:ext uri="{BB962C8B-B14F-4D97-AF65-F5344CB8AC3E}">
        <p14:creationId xmlns:p14="http://schemas.microsoft.com/office/powerpoint/2010/main" val="814196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Stop #1: Summer School</a:t>
            </a:r>
          </a:p>
        </p:txBody>
      </p:sp>
      <p:sp>
        <p:nvSpPr>
          <p:cNvPr id="3" name="Subtitle 2"/>
          <p:cNvSpPr>
            <a:spLocks noGrp="1"/>
          </p:cNvSpPr>
          <p:nvPr>
            <p:ph type="subTitle" idx="1"/>
          </p:nvPr>
        </p:nvSpPr>
        <p:spPr>
          <a:xfrm>
            <a:off x="1927412" y="4751294"/>
            <a:ext cx="5094942" cy="1846730"/>
          </a:xfrm>
        </p:spPr>
        <p:txBody>
          <a:bodyPr>
            <a:normAutofit fontScale="92500" lnSpcReduction="10000"/>
          </a:bodyPr>
          <a:lstStyle/>
          <a:p>
            <a:r>
              <a:rPr lang="en-US" sz="3200" dirty="0"/>
              <a:t>Get a Jump Start on Your High </a:t>
            </a:r>
            <a:r>
              <a:rPr lang="en-US" sz="3200"/>
              <a:t>School Credits</a:t>
            </a:r>
          </a:p>
          <a:p>
            <a:endParaRPr lang="en-US" sz="3200" dirty="0"/>
          </a:p>
          <a:p>
            <a:r>
              <a:rPr lang="en-US" sz="3200" dirty="0"/>
              <a:t>Health or PE I</a:t>
            </a:r>
          </a:p>
        </p:txBody>
      </p:sp>
      <p:pic>
        <p:nvPicPr>
          <p:cNvPr id="7" name="Picture Placeholder 6"/>
          <p:cNvPicPr>
            <a:picLocks noGrp="1" noChangeAspect="1"/>
          </p:cNvPicPr>
          <p:nvPr>
            <p:ph type="pic" idx="14"/>
          </p:nvPr>
        </p:nvPicPr>
        <p:blipFill rotWithShape="1">
          <a:blip r:embed="rId2"/>
          <a:srcRect l="18710" r="5714"/>
          <a:stretch/>
        </p:blipFill>
        <p:spPr>
          <a:xfrm rot="21254634">
            <a:off x="2252141" y="889179"/>
            <a:ext cx="1255036" cy="1390674"/>
          </a:xfrm>
        </p:spPr>
      </p:pic>
      <p:pic>
        <p:nvPicPr>
          <p:cNvPr id="8" name="Picture Placeholder 7"/>
          <p:cNvPicPr>
            <a:picLocks noGrp="1" noChangeAspect="1"/>
          </p:cNvPicPr>
          <p:nvPr>
            <p:ph type="pic" idx="15"/>
          </p:nvPr>
        </p:nvPicPr>
        <p:blipFill>
          <a:blip r:embed="rId3"/>
          <a:srcRect t="2323" b="2323"/>
          <a:stretch>
            <a:fillRect/>
          </a:stretch>
        </p:blipFill>
        <p:spPr/>
      </p:pic>
      <p:pic>
        <p:nvPicPr>
          <p:cNvPr id="9" name="Picture Placeholder 8"/>
          <p:cNvPicPr>
            <a:picLocks noGrp="1" noChangeAspect="1"/>
          </p:cNvPicPr>
          <p:nvPr>
            <p:ph type="pic" idx="17"/>
          </p:nvPr>
        </p:nvPicPr>
        <p:blipFill rotWithShape="1">
          <a:blip r:embed="rId4"/>
          <a:srcRect l="6369" r="6772"/>
          <a:stretch/>
        </p:blipFill>
        <p:spPr>
          <a:xfrm rot="100778">
            <a:off x="3808118" y="1431670"/>
            <a:ext cx="1149938" cy="890953"/>
          </a:xfrm>
        </p:spPr>
      </p:pic>
    </p:spTree>
    <p:extLst>
      <p:ext uri="{BB962C8B-B14F-4D97-AF65-F5344CB8AC3E}">
        <p14:creationId xmlns:p14="http://schemas.microsoft.com/office/powerpoint/2010/main" val="1952028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Summer School</a:t>
            </a:r>
          </a:p>
        </p:txBody>
      </p:sp>
      <p:sp>
        <p:nvSpPr>
          <p:cNvPr id="3" name="Content Placeholder 2"/>
          <p:cNvSpPr>
            <a:spLocks noGrp="1"/>
          </p:cNvSpPr>
          <p:nvPr>
            <p:ph idx="1"/>
          </p:nvPr>
        </p:nvSpPr>
        <p:spPr>
          <a:xfrm>
            <a:off x="402700" y="1904999"/>
            <a:ext cx="8332792" cy="4414739"/>
          </a:xfrm>
        </p:spPr>
        <p:txBody>
          <a:bodyPr>
            <a:normAutofit fontScale="92500" lnSpcReduction="10000"/>
          </a:bodyPr>
          <a:lstStyle/>
          <a:p>
            <a:r>
              <a:rPr lang="en-US" dirty="0"/>
              <a:t>Incoming freshmen may take PE I in the classroom or Health.</a:t>
            </a:r>
          </a:p>
          <a:p>
            <a:r>
              <a:rPr lang="en-US" dirty="0"/>
              <a:t>Classroom dates are June 4 – June 29 and students are only allowed to miss 2 days.</a:t>
            </a:r>
          </a:p>
          <a:p>
            <a:r>
              <a:rPr lang="en-US" dirty="0"/>
              <a:t>Classroom classes run from 8:00 AM – 12:00 PM Monday through Friday.</a:t>
            </a:r>
          </a:p>
          <a:p>
            <a:r>
              <a:rPr lang="en-US" dirty="0"/>
              <a:t>Online classes are June 4 – July 19. Students must be actively working on classes by June 18.</a:t>
            </a:r>
          </a:p>
          <a:p>
            <a:r>
              <a:rPr lang="en-US" dirty="0"/>
              <a:t>Counselors will work with students during scheduling to decide if summer school is a good option for you.</a:t>
            </a:r>
          </a:p>
          <a:p>
            <a:r>
              <a:rPr lang="en-US" dirty="0"/>
              <a:t>PE I is required before taking Strength &amp; Fitness.</a:t>
            </a:r>
          </a:p>
        </p:txBody>
      </p:sp>
    </p:spTree>
    <p:extLst>
      <p:ext uri="{BB962C8B-B14F-4D97-AF65-F5344CB8AC3E}">
        <p14:creationId xmlns:p14="http://schemas.microsoft.com/office/powerpoint/2010/main" val="199001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 Along the Way</a:t>
            </a:r>
          </a:p>
        </p:txBody>
      </p:sp>
      <p:sp>
        <p:nvSpPr>
          <p:cNvPr id="3" name="Text Placeholder 2"/>
          <p:cNvSpPr>
            <a:spLocks noGrp="1"/>
          </p:cNvSpPr>
          <p:nvPr>
            <p:ph type="body" idx="1"/>
          </p:nvPr>
        </p:nvSpPr>
        <p:spPr/>
        <p:txBody>
          <a:bodyPr>
            <a:normAutofit/>
          </a:bodyPr>
          <a:lstStyle/>
          <a:p>
            <a:r>
              <a:rPr lang="en-US" sz="3200" dirty="0"/>
              <a:t>Resources You Might Need on Your Journey</a:t>
            </a:r>
          </a:p>
        </p:txBody>
      </p:sp>
    </p:spTree>
    <p:extLst>
      <p:ext uri="{BB962C8B-B14F-4D97-AF65-F5344CB8AC3E}">
        <p14:creationId xmlns:p14="http://schemas.microsoft.com/office/powerpoint/2010/main" val="3787635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Travel Companion: High School Credits</a:t>
            </a:r>
          </a:p>
        </p:txBody>
      </p:sp>
      <p:sp>
        <p:nvSpPr>
          <p:cNvPr id="3" name="Subtitle 2"/>
          <p:cNvSpPr>
            <a:spLocks noGrp="1"/>
          </p:cNvSpPr>
          <p:nvPr>
            <p:ph type="subTitle" idx="1"/>
          </p:nvPr>
        </p:nvSpPr>
        <p:spPr/>
        <p:txBody>
          <a:bodyPr/>
          <a:lstStyle/>
          <a:p>
            <a:r>
              <a:rPr lang="en-US" dirty="0"/>
              <a:t>What Do I Need to Know About High School Credits I Earned in Junior High?</a:t>
            </a:r>
          </a:p>
        </p:txBody>
      </p:sp>
      <p:pic>
        <p:nvPicPr>
          <p:cNvPr id="7" name="Picture Placeholder 6"/>
          <p:cNvPicPr>
            <a:picLocks noGrp="1" noChangeAspect="1"/>
          </p:cNvPicPr>
          <p:nvPr>
            <p:ph type="pic" idx="14"/>
          </p:nvPr>
        </p:nvPicPr>
        <p:blipFill>
          <a:blip r:embed="rId2"/>
          <a:srcRect t="1047" b="1047"/>
          <a:stretch>
            <a:fillRect/>
          </a:stretch>
        </p:blipFill>
        <p:spPr/>
      </p:pic>
      <p:pic>
        <p:nvPicPr>
          <p:cNvPr id="8" name="Picture Placeholder 7" descr="Spain.GIF"/>
          <p:cNvPicPr>
            <a:picLocks noGrp="1" noChangeAspect="1"/>
          </p:cNvPicPr>
          <p:nvPr>
            <p:ph type="pic" idx="15"/>
          </p:nvPr>
        </p:nvPicPr>
        <p:blipFill rotWithShape="1">
          <a:blip r:embed="rId3">
            <a:extLst>
              <a:ext uri="{28A0092B-C50C-407E-A947-70E740481C1C}">
                <a14:useLocalDpi xmlns:a14="http://schemas.microsoft.com/office/drawing/2010/main" val="0"/>
              </a:ext>
            </a:extLst>
          </a:blip>
          <a:srcRect l="237" r="298"/>
          <a:stretch/>
        </p:blipFill>
        <p:spPr>
          <a:xfrm rot="21315648">
            <a:off x="5266510" y="1131236"/>
            <a:ext cx="1357562" cy="909491"/>
          </a:xfrm>
        </p:spPr>
      </p:pic>
      <p:pic>
        <p:nvPicPr>
          <p:cNvPr id="9" name="Picture Placeholder 8" descr="math-content-pi3.jpg"/>
          <p:cNvPicPr>
            <a:picLocks noGrp="1" noChangeAspect="1"/>
          </p:cNvPicPr>
          <p:nvPr>
            <p:ph type="pic" idx="17"/>
          </p:nvPr>
        </p:nvPicPr>
        <p:blipFill>
          <a:blip r:embed="rId4" cstate="print">
            <a:extLst>
              <a:ext uri="{28A0092B-C50C-407E-A947-70E740481C1C}">
                <a14:useLocalDpi xmlns:a14="http://schemas.microsoft.com/office/drawing/2010/main" val="0"/>
              </a:ext>
            </a:extLst>
          </a:blip>
          <a:srcRect l="11934" r="11934"/>
          <a:stretch>
            <a:fillRect/>
          </a:stretch>
        </p:blipFill>
        <p:spPr/>
      </p:pic>
    </p:spTree>
    <p:extLst>
      <p:ext uri="{BB962C8B-B14F-4D97-AF65-F5344CB8AC3E}">
        <p14:creationId xmlns:p14="http://schemas.microsoft.com/office/powerpoint/2010/main" val="88564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917222" y="3358444"/>
            <a:ext cx="5009445" cy="2890520"/>
          </a:xfrm>
        </p:spPr>
        <p:txBody>
          <a:bodyPr>
            <a:normAutofit/>
          </a:bodyPr>
          <a:lstStyle/>
          <a:p>
            <a:pPr algn="l"/>
            <a:r>
              <a:rPr lang="en-US" sz="3200" dirty="0">
                <a:latin typeface="Arial Black"/>
                <a:cs typeface="Arial Black"/>
              </a:rPr>
              <a:t>Mr. </a:t>
            </a:r>
            <a:r>
              <a:rPr lang="en-US" sz="3200" dirty="0" err="1">
                <a:latin typeface="Arial Black"/>
                <a:cs typeface="Arial Black"/>
              </a:rPr>
              <a:t>Horsman</a:t>
            </a:r>
            <a:r>
              <a:rPr lang="en-US" sz="3200" dirty="0">
                <a:latin typeface="Arial Black"/>
                <a:cs typeface="Arial Black"/>
              </a:rPr>
              <a:t>	A-E</a:t>
            </a:r>
          </a:p>
          <a:p>
            <a:pPr algn="l"/>
            <a:r>
              <a:rPr lang="en-US" sz="3200" dirty="0">
                <a:latin typeface="Arial Black"/>
                <a:cs typeface="Arial Black"/>
              </a:rPr>
              <a:t>Mrs. Foster		F-L</a:t>
            </a:r>
          </a:p>
          <a:p>
            <a:pPr algn="l"/>
            <a:r>
              <a:rPr lang="en-US" sz="3200" dirty="0">
                <a:latin typeface="Arial Black"/>
                <a:cs typeface="Arial Black"/>
              </a:rPr>
              <a:t>Mrs. </a:t>
            </a:r>
            <a:r>
              <a:rPr lang="en-US" sz="3200" dirty="0" err="1">
                <a:latin typeface="Arial Black"/>
                <a:cs typeface="Arial Black"/>
              </a:rPr>
              <a:t>Knecht</a:t>
            </a:r>
            <a:r>
              <a:rPr lang="en-US" sz="3200" dirty="0">
                <a:latin typeface="Arial Black"/>
                <a:cs typeface="Arial Black"/>
              </a:rPr>
              <a:t>		M-</a:t>
            </a:r>
            <a:r>
              <a:rPr lang="en-US" sz="3200" dirty="0" err="1">
                <a:latin typeface="Arial Black"/>
                <a:cs typeface="Arial Black"/>
              </a:rPr>
              <a:t>Sq</a:t>
            </a:r>
            <a:endParaRPr lang="en-US" sz="3200" dirty="0">
              <a:latin typeface="Arial Black"/>
              <a:cs typeface="Arial Black"/>
            </a:endParaRPr>
          </a:p>
          <a:p>
            <a:pPr algn="l"/>
            <a:r>
              <a:rPr lang="en-US" sz="3200" dirty="0">
                <a:latin typeface="Arial Black"/>
                <a:cs typeface="Arial Black"/>
              </a:rPr>
              <a:t>Mrs. Kile		St-Z</a:t>
            </a:r>
          </a:p>
        </p:txBody>
      </p:sp>
      <p:pic>
        <p:nvPicPr>
          <p:cNvPr id="9" name="Picture Placeholder 8" descr="foster.jpg"/>
          <p:cNvPicPr>
            <a:picLocks noGrp="1" noChangeAspect="1"/>
          </p:cNvPicPr>
          <p:nvPr>
            <p:ph type="pic" idx="14"/>
          </p:nvPr>
        </p:nvPicPr>
        <p:blipFill>
          <a:blip r:embed="rId2">
            <a:extLst>
              <a:ext uri="{28A0092B-C50C-407E-A947-70E740481C1C}">
                <a14:useLocalDpi xmlns:a14="http://schemas.microsoft.com/office/drawing/2010/main" val="0"/>
              </a:ext>
            </a:extLst>
          </a:blip>
          <a:srcRect l="528" r="528"/>
          <a:stretch>
            <a:fillRect/>
          </a:stretch>
        </p:blipFill>
        <p:spPr>
          <a:xfrm rot="247118">
            <a:off x="5046997" y="1165773"/>
            <a:ext cx="1243584" cy="1664208"/>
          </a:xfrm>
        </p:spPr>
      </p:pic>
      <p:pic>
        <p:nvPicPr>
          <p:cNvPr id="10" name="Picture Placeholder 9" descr="knecht.jpg"/>
          <p:cNvPicPr>
            <a:picLocks noGrp="1" noChangeAspect="1"/>
          </p:cNvPicPr>
          <p:nvPr>
            <p:ph type="pic" idx="15"/>
          </p:nvPr>
        </p:nvPicPr>
        <p:blipFill>
          <a:blip r:embed="rId3">
            <a:extLst>
              <a:ext uri="{28A0092B-C50C-407E-A947-70E740481C1C}">
                <a14:useLocalDpi xmlns:a14="http://schemas.microsoft.com/office/drawing/2010/main" val="0"/>
              </a:ext>
            </a:extLst>
          </a:blip>
          <a:srcRect l="528" r="528"/>
          <a:stretch>
            <a:fillRect/>
          </a:stretch>
        </p:blipFill>
        <p:spPr/>
      </p:pic>
      <p:pic>
        <p:nvPicPr>
          <p:cNvPr id="11" name="Picture Placeholder 10" descr="kile.jpg"/>
          <p:cNvPicPr>
            <a:picLocks noGrp="1" noChangeAspect="1"/>
          </p:cNvPicPr>
          <p:nvPr>
            <p:ph type="pic" idx="13"/>
          </p:nvPr>
        </p:nvPicPr>
        <p:blipFill rotWithShape="1">
          <a:blip r:embed="rId4">
            <a:extLst>
              <a:ext uri="{28A0092B-C50C-407E-A947-70E740481C1C}">
                <a14:useLocalDpi xmlns:a14="http://schemas.microsoft.com/office/drawing/2010/main" val="0"/>
              </a:ext>
            </a:extLst>
          </a:blip>
          <a:srcRect t="12192" b="10969"/>
          <a:stretch/>
        </p:blipFill>
        <p:spPr>
          <a:xfrm rot="1103249">
            <a:off x="6423282" y="2797171"/>
            <a:ext cx="1318802" cy="1473963"/>
          </a:xfrm>
        </p:spPr>
      </p:pic>
      <p:pic>
        <p:nvPicPr>
          <p:cNvPr id="8" name="Picture Placeholder 7" descr="thorsman.jpg"/>
          <p:cNvPicPr>
            <a:picLocks noGrp="1" noChangeAspect="1"/>
          </p:cNvPicPr>
          <p:nvPr>
            <p:ph type="pic" idx="1"/>
          </p:nvPr>
        </p:nvPicPr>
        <p:blipFill rotWithShape="1">
          <a:blip r:embed="rId5">
            <a:extLst>
              <a:ext uri="{28A0092B-C50C-407E-A947-70E740481C1C}">
                <a14:useLocalDpi xmlns:a14="http://schemas.microsoft.com/office/drawing/2010/main" val="0"/>
              </a:ext>
            </a:extLst>
          </a:blip>
          <a:srcRect t="8864" b="2363"/>
          <a:stretch/>
        </p:blipFill>
        <p:spPr>
          <a:xfrm rot="21193488">
            <a:off x="3396843" y="653470"/>
            <a:ext cx="1392702" cy="1638858"/>
          </a:xfrm>
        </p:spPr>
      </p:pic>
      <p:sp>
        <p:nvSpPr>
          <p:cNvPr id="7" name="Title 6"/>
          <p:cNvSpPr>
            <a:spLocks noGrp="1"/>
          </p:cNvSpPr>
          <p:nvPr>
            <p:ph type="title"/>
          </p:nvPr>
        </p:nvSpPr>
        <p:spPr>
          <a:xfrm rot="21240000">
            <a:off x="47830" y="1596613"/>
            <a:ext cx="3474720" cy="1097280"/>
          </a:xfrm>
        </p:spPr>
        <p:txBody>
          <a:bodyPr>
            <a:noAutofit/>
          </a:bodyPr>
          <a:lstStyle/>
          <a:p>
            <a:r>
              <a:rPr lang="en-US" sz="4800" dirty="0"/>
              <a:t>Meet Your Tour Guides</a:t>
            </a:r>
          </a:p>
        </p:txBody>
      </p:sp>
    </p:spTree>
    <p:extLst>
      <p:ext uri="{BB962C8B-B14F-4D97-AF65-F5344CB8AC3E}">
        <p14:creationId xmlns:p14="http://schemas.microsoft.com/office/powerpoint/2010/main" val="3631343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118" y="274638"/>
            <a:ext cx="7694706" cy="1143000"/>
          </a:xfrm>
        </p:spPr>
        <p:txBody>
          <a:bodyPr/>
          <a:lstStyle/>
          <a:p>
            <a:r>
              <a:rPr lang="en-US" sz="4400" dirty="0"/>
              <a:t>Bringing Along High School Credits</a:t>
            </a:r>
          </a:p>
        </p:txBody>
      </p:sp>
      <p:sp>
        <p:nvSpPr>
          <p:cNvPr id="3" name="Content Placeholder 2"/>
          <p:cNvSpPr>
            <a:spLocks noGrp="1"/>
          </p:cNvSpPr>
          <p:nvPr>
            <p:ph idx="1"/>
          </p:nvPr>
        </p:nvSpPr>
        <p:spPr>
          <a:xfrm>
            <a:off x="343647" y="1904999"/>
            <a:ext cx="8367059" cy="4564529"/>
          </a:xfrm>
        </p:spPr>
        <p:txBody>
          <a:bodyPr>
            <a:normAutofit lnSpcReduction="10000"/>
          </a:bodyPr>
          <a:lstStyle/>
          <a:p>
            <a:r>
              <a:rPr lang="en-US" dirty="0"/>
              <a:t>Students have until </a:t>
            </a:r>
            <a:r>
              <a:rPr lang="en-US" b="1" dirty="0"/>
              <a:t>March 1, 2019 </a:t>
            </a:r>
            <a:r>
              <a:rPr lang="en-US" dirty="0"/>
              <a:t>to decide whether or not to keep their high school credits earned in 7</a:t>
            </a:r>
            <a:r>
              <a:rPr lang="en-US" baseline="30000" dirty="0"/>
              <a:t>th</a:t>
            </a:r>
            <a:r>
              <a:rPr lang="en-US" dirty="0"/>
              <a:t> and/or 8</a:t>
            </a:r>
            <a:r>
              <a:rPr lang="en-US" baseline="30000" dirty="0"/>
              <a:t>th</a:t>
            </a:r>
            <a:r>
              <a:rPr lang="en-US" dirty="0"/>
              <a:t> grade.</a:t>
            </a:r>
          </a:p>
          <a:p>
            <a:r>
              <a:rPr lang="en-US" dirty="0"/>
              <a:t>Counselors will show students the GPA difference made by adding the junior high credits when they schedule for their sophomore year.</a:t>
            </a:r>
          </a:p>
          <a:p>
            <a:r>
              <a:rPr lang="en-US" dirty="0"/>
              <a:t>Students who do not elect to remove their credits by March 1, 2019 will have their credits automatically placed on their high school transcript.</a:t>
            </a:r>
          </a:p>
          <a:p>
            <a:r>
              <a:rPr lang="en-US" dirty="0"/>
              <a:t>Keep in mind graduation requirements as you make this decision. Your counselor will help you with that, too.</a:t>
            </a:r>
          </a:p>
        </p:txBody>
      </p:sp>
    </p:spTree>
    <p:extLst>
      <p:ext uri="{BB962C8B-B14F-4D97-AF65-F5344CB8AC3E}">
        <p14:creationId xmlns:p14="http://schemas.microsoft.com/office/powerpoint/2010/main" val="1907704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Assistance</a:t>
            </a:r>
          </a:p>
        </p:txBody>
      </p:sp>
      <p:sp>
        <p:nvSpPr>
          <p:cNvPr id="3" name="Content Placeholder 2"/>
          <p:cNvSpPr>
            <a:spLocks noGrp="1"/>
          </p:cNvSpPr>
          <p:nvPr>
            <p:ph idx="1"/>
          </p:nvPr>
        </p:nvSpPr>
        <p:spPr>
          <a:xfrm>
            <a:off x="418353" y="1905000"/>
            <a:ext cx="8277411" cy="4114800"/>
          </a:xfrm>
        </p:spPr>
        <p:txBody>
          <a:bodyPr/>
          <a:lstStyle/>
          <a:p>
            <a:r>
              <a:rPr lang="en-US" dirty="0"/>
              <a:t>The Twenty-first Century Scholars program is a college tuition assistance opportunity for families who meet the income eligibility guidelines.</a:t>
            </a:r>
          </a:p>
          <a:p>
            <a:r>
              <a:rPr lang="en-US" dirty="0"/>
              <a:t>Students must apply for this program by June 30, 2018 in order to qualify.</a:t>
            </a:r>
          </a:p>
          <a:p>
            <a:endParaRPr lang="en-US" dirty="0"/>
          </a:p>
          <a:p>
            <a:pPr marL="0" indent="0" algn="ctr">
              <a:buNone/>
            </a:pPr>
            <a:r>
              <a:rPr lang="en-US" dirty="0"/>
              <a:t>	</a:t>
            </a:r>
            <a:r>
              <a:rPr lang="en-US" sz="3200" dirty="0"/>
              <a:t>http://</a:t>
            </a:r>
            <a:r>
              <a:rPr lang="en-US" sz="3200" dirty="0" err="1"/>
              <a:t>www.in.gov</a:t>
            </a:r>
            <a:r>
              <a:rPr lang="en-US" sz="3200" dirty="0"/>
              <a:t>/21stcenturyscholars/</a:t>
            </a:r>
          </a:p>
        </p:txBody>
      </p:sp>
    </p:spTree>
    <p:extLst>
      <p:ext uri="{BB962C8B-B14F-4D97-AF65-F5344CB8AC3E}">
        <p14:creationId xmlns:p14="http://schemas.microsoft.com/office/powerpoint/2010/main" val="3585993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711387" y="1162921"/>
            <a:ext cx="4036359" cy="1571919"/>
          </a:xfrm>
        </p:spPr>
        <p:txBody>
          <a:bodyPr/>
          <a:lstStyle/>
          <a:p>
            <a:r>
              <a:rPr lang="en-US" dirty="0"/>
              <a:t>What Do School Counselors Do?</a:t>
            </a:r>
          </a:p>
        </p:txBody>
      </p:sp>
      <p:sp>
        <p:nvSpPr>
          <p:cNvPr id="3" name="Text Placeholder 2"/>
          <p:cNvSpPr>
            <a:spLocks noGrp="1"/>
          </p:cNvSpPr>
          <p:nvPr>
            <p:ph type="body" sz="half" idx="2"/>
          </p:nvPr>
        </p:nvSpPr>
        <p:spPr>
          <a:xfrm>
            <a:off x="132941" y="3334871"/>
            <a:ext cx="8777977" cy="3263153"/>
          </a:xfrm>
        </p:spPr>
        <p:txBody>
          <a:bodyPr>
            <a:normAutofit fontScale="92500" lnSpcReduction="10000"/>
          </a:bodyPr>
          <a:lstStyle/>
          <a:p>
            <a:r>
              <a:rPr lang="en-US" sz="2400" dirty="0"/>
              <a:t>Short-term Personal Counseling</a:t>
            </a:r>
          </a:p>
          <a:p>
            <a:r>
              <a:rPr lang="en-US" sz="2400" dirty="0"/>
              <a:t>College &amp; Career Readiness Planning and Counseling</a:t>
            </a:r>
          </a:p>
          <a:p>
            <a:r>
              <a:rPr lang="en-US" sz="2400" dirty="0"/>
              <a:t>Advocate for Students</a:t>
            </a:r>
          </a:p>
          <a:p>
            <a:r>
              <a:rPr lang="en-US" sz="2400" dirty="0"/>
              <a:t>Act as  Liaison for Families</a:t>
            </a:r>
          </a:p>
          <a:p>
            <a:r>
              <a:rPr lang="en-US" sz="2400" dirty="0"/>
              <a:t>4-Year Planning and Scheduling</a:t>
            </a:r>
          </a:p>
          <a:p>
            <a:r>
              <a:rPr lang="en-US" sz="2400" dirty="0"/>
              <a:t>Assist with College and Scholarship Applications</a:t>
            </a:r>
          </a:p>
          <a:p>
            <a:r>
              <a:rPr lang="en-US" sz="2400" dirty="0"/>
              <a:t>Interpret Test Results</a:t>
            </a:r>
          </a:p>
          <a:p>
            <a:r>
              <a:rPr lang="en-US" sz="2400" dirty="0"/>
              <a:t>Attend Special Education and 504 Case Conferences</a:t>
            </a:r>
          </a:p>
          <a:p>
            <a:r>
              <a:rPr lang="en-US" sz="2400" dirty="0"/>
              <a:t>And, much, much more!</a:t>
            </a:r>
          </a:p>
          <a:p>
            <a:endParaRPr lang="en-US" sz="2400" dirty="0"/>
          </a:p>
          <a:p>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971" b="971"/>
          <a:stretch>
            <a:fillRect/>
          </a:stretch>
        </p:blipFill>
        <p:spPr>
          <a:xfrm rot="20719321">
            <a:off x="489297" y="382211"/>
            <a:ext cx="2489217" cy="3133340"/>
          </a:xfrm>
        </p:spPr>
      </p:pic>
    </p:spTree>
    <p:extLst>
      <p:ext uri="{BB962C8B-B14F-4D97-AF65-F5344CB8AC3E}">
        <p14:creationId xmlns:p14="http://schemas.microsoft.com/office/powerpoint/2010/main" val="1310568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2AE4D-B7C0-C24B-8DB5-E19535B364B5}"/>
              </a:ext>
            </a:extLst>
          </p:cNvPr>
          <p:cNvSpPr>
            <a:spLocks noGrp="1"/>
          </p:cNvSpPr>
          <p:nvPr>
            <p:ph type="title"/>
          </p:nvPr>
        </p:nvSpPr>
        <p:spPr/>
        <p:txBody>
          <a:bodyPr/>
          <a:lstStyle/>
          <a:p>
            <a:r>
              <a:rPr lang="en-US" dirty="0"/>
              <a:t>Family Connection</a:t>
            </a:r>
          </a:p>
        </p:txBody>
      </p:sp>
      <p:sp>
        <p:nvSpPr>
          <p:cNvPr id="3" name="Text Placeholder 2">
            <a:extLst>
              <a:ext uri="{FF2B5EF4-FFF2-40B4-BE49-F238E27FC236}">
                <a16:creationId xmlns:a16="http://schemas.microsoft.com/office/drawing/2014/main" id="{0E8CB3EE-AB45-7748-BDF7-F9ACE0624464}"/>
              </a:ext>
            </a:extLst>
          </p:cNvPr>
          <p:cNvSpPr>
            <a:spLocks noGrp="1"/>
          </p:cNvSpPr>
          <p:nvPr>
            <p:ph type="body" sz="half" idx="2"/>
          </p:nvPr>
        </p:nvSpPr>
        <p:spPr/>
        <p:txBody>
          <a:bodyPr>
            <a:noAutofit/>
          </a:bodyPr>
          <a:lstStyle/>
          <a:p>
            <a:r>
              <a:rPr lang="en-US" sz="2400" dirty="0"/>
              <a:t>Family Connection is an online portal that allows students and families to do college and career exploration, as well as track the college application process for students and their counselors. All G-CHS students and families have access to Family Connection.</a:t>
            </a:r>
          </a:p>
        </p:txBody>
      </p:sp>
      <p:pic>
        <p:nvPicPr>
          <p:cNvPr id="6" name="Picture Placeholder 5">
            <a:extLst>
              <a:ext uri="{FF2B5EF4-FFF2-40B4-BE49-F238E27FC236}">
                <a16:creationId xmlns:a16="http://schemas.microsoft.com/office/drawing/2014/main" id="{BB1EDFAA-F162-BB42-8589-C35B1DD3C00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553" b="4553"/>
          <a:stretch>
            <a:fillRect/>
          </a:stretch>
        </p:blipFill>
        <p:spPr>
          <a:xfrm rot="21088849">
            <a:off x="305782" y="472198"/>
            <a:ext cx="4424669" cy="3079124"/>
          </a:xfrm>
        </p:spPr>
      </p:pic>
      <p:pic>
        <p:nvPicPr>
          <p:cNvPr id="7" name="Picture Placeholder 5">
            <a:extLst>
              <a:ext uri="{FF2B5EF4-FFF2-40B4-BE49-F238E27FC236}">
                <a16:creationId xmlns:a16="http://schemas.microsoft.com/office/drawing/2014/main" id="{FC7E7BB6-4645-9247-B248-ADFC79CB0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2420">
            <a:off x="4603671" y="946629"/>
            <a:ext cx="4424669" cy="3068790"/>
          </a:xfrm>
          <a:prstGeom prst="rect">
            <a:avLst/>
          </a:prstGeo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222875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96263" y="4721412"/>
            <a:ext cx="7801855" cy="2136588"/>
          </a:xfrm>
        </p:spPr>
        <p:txBody>
          <a:bodyPr>
            <a:normAutofit fontScale="85000" lnSpcReduction="20000"/>
          </a:bodyPr>
          <a:lstStyle/>
          <a:p>
            <a:pPr algn="l"/>
            <a:r>
              <a:rPr lang="en-US" dirty="0">
                <a:latin typeface="+mj-lt"/>
              </a:rPr>
              <a:t>Indiana Department of Education: </a:t>
            </a:r>
            <a:r>
              <a:rPr lang="en-US" dirty="0">
                <a:latin typeface="+mj-lt"/>
                <a:hlinkClick r:id="rId2"/>
              </a:rPr>
              <a:t>http://www.doe.in.gov/</a:t>
            </a:r>
            <a:endParaRPr lang="en-US" dirty="0">
              <a:latin typeface="+mj-lt"/>
            </a:endParaRPr>
          </a:p>
          <a:p>
            <a:pPr algn="l"/>
            <a:endParaRPr lang="en-US" dirty="0">
              <a:latin typeface="+mj-lt"/>
            </a:endParaRPr>
          </a:p>
          <a:p>
            <a:pPr algn="l"/>
            <a:r>
              <a:rPr lang="en-US" dirty="0">
                <a:latin typeface="+mj-lt"/>
              </a:rPr>
              <a:t>Twenty-first Century Scholars: </a:t>
            </a:r>
            <a:r>
              <a:rPr lang="en-US" dirty="0">
                <a:latin typeface="+mj-lt"/>
                <a:hlinkClick r:id="rId3"/>
              </a:rPr>
              <a:t>http://www.in.gov/21stcenturyscholars/</a:t>
            </a:r>
            <a:endParaRPr lang="en-US" dirty="0">
              <a:latin typeface="+mj-lt"/>
            </a:endParaRPr>
          </a:p>
          <a:p>
            <a:pPr algn="l"/>
            <a:endParaRPr lang="en-US" dirty="0">
              <a:latin typeface="+mj-lt"/>
            </a:endParaRPr>
          </a:p>
          <a:p>
            <a:pPr algn="l"/>
            <a:r>
              <a:rPr lang="en-US" dirty="0">
                <a:latin typeface="+mj-lt"/>
              </a:rPr>
              <a:t>G-CHS Counseling Page (curriculum guide): </a:t>
            </a:r>
            <a:r>
              <a:rPr lang="en-US" dirty="0">
                <a:latin typeface="+mj-lt"/>
                <a:hlinkClick r:id="rId4"/>
              </a:rPr>
              <a:t>http://gchs.gcsc.k12.in.us/?p=11444</a:t>
            </a:r>
            <a:endParaRPr lang="en-US" dirty="0">
              <a:latin typeface="+mj-lt"/>
            </a:endParaRPr>
          </a:p>
          <a:p>
            <a:pPr algn="l"/>
            <a:endParaRPr lang="en-US" dirty="0">
              <a:latin typeface="+mj-lt"/>
            </a:endParaRPr>
          </a:p>
          <a:p>
            <a:pPr algn="l"/>
            <a:r>
              <a:rPr lang="en-US" dirty="0">
                <a:latin typeface="+mj-lt"/>
              </a:rPr>
              <a:t>G-CHS Athletics Page (paperwork-Rank One): </a:t>
            </a:r>
            <a:r>
              <a:rPr lang="en-US" dirty="0">
                <a:latin typeface="+mj-lt"/>
                <a:hlinkClick r:id="rId5"/>
              </a:rPr>
              <a:t>https://greenfield-central.rankonesport.com/Main/Default2.aspx?Type=4</a:t>
            </a:r>
            <a:endParaRPr lang="en-US" dirty="0">
              <a:latin typeface="+mj-lt"/>
            </a:endParaRPr>
          </a:p>
          <a:p>
            <a:pPr algn="l"/>
            <a:endParaRPr lang="en-US" dirty="0">
              <a:latin typeface="+mj-lt"/>
            </a:endParaRPr>
          </a:p>
          <a:p>
            <a:endParaRPr lang="en-US" dirty="0"/>
          </a:p>
        </p:txBody>
      </p:sp>
      <p:pic>
        <p:nvPicPr>
          <p:cNvPr id="11" name="Picture Placeholder 10" descr="Screen Shot 2016-02-22 at 2.31.41 PM.png"/>
          <p:cNvPicPr>
            <a:picLocks noGrp="1" noChangeAspect="1"/>
          </p:cNvPicPr>
          <p:nvPr>
            <p:ph type="pic" idx="14"/>
          </p:nvPr>
        </p:nvPicPr>
        <p:blipFill rotWithShape="1">
          <a:blip r:embed="rId6" cstate="print">
            <a:extLst>
              <a:ext uri="{28A0092B-C50C-407E-A947-70E740481C1C}">
                <a14:useLocalDpi xmlns:a14="http://schemas.microsoft.com/office/drawing/2010/main" val="0"/>
              </a:ext>
            </a:extLst>
          </a:blip>
          <a:srcRect l="10349" r="8207" b="5758"/>
          <a:stretch/>
        </p:blipFill>
        <p:spPr>
          <a:xfrm rot="247118">
            <a:off x="4987916" y="1292871"/>
            <a:ext cx="1442312" cy="863275"/>
          </a:xfrm>
        </p:spPr>
      </p:pic>
      <p:pic>
        <p:nvPicPr>
          <p:cNvPr id="17" name="Picture Placeholder 16"/>
          <p:cNvPicPr>
            <a:picLocks noGrp="1" noChangeAspect="1"/>
          </p:cNvPicPr>
          <p:nvPr>
            <p:ph type="pic" idx="13"/>
          </p:nvPr>
        </p:nvPicPr>
        <p:blipFill rotWithShape="1">
          <a:blip r:embed="rId7"/>
          <a:srcRect l="1117" r="36281"/>
          <a:stretch/>
        </p:blipFill>
        <p:spPr>
          <a:xfrm rot="253865">
            <a:off x="3459421" y="3025789"/>
            <a:ext cx="5194991" cy="1642414"/>
          </a:xfrm>
        </p:spPr>
      </p:pic>
      <p:pic>
        <p:nvPicPr>
          <p:cNvPr id="10" name="Picture Placeholder 9" descr="Slide2.jpg"/>
          <p:cNvPicPr>
            <a:picLocks noGrp="1" noChangeAspect="1"/>
          </p:cNvPicPr>
          <p:nvPr>
            <p:ph type="pic" idx="1"/>
          </p:nvPr>
        </p:nvPicPr>
        <p:blipFill>
          <a:blip r:embed="rId8">
            <a:extLst>
              <a:ext uri="{28A0092B-C50C-407E-A947-70E740481C1C}">
                <a14:useLocalDpi xmlns:a14="http://schemas.microsoft.com/office/drawing/2010/main" val="0"/>
              </a:ext>
            </a:extLst>
          </a:blip>
          <a:srcRect t="1939" b="1939"/>
          <a:stretch>
            <a:fillRect/>
          </a:stretch>
        </p:blipFill>
        <p:spPr>
          <a:xfrm rot="21193488">
            <a:off x="445023" y="396065"/>
            <a:ext cx="3931920" cy="2754637"/>
          </a:xfrm>
        </p:spPr>
      </p:pic>
      <p:sp>
        <p:nvSpPr>
          <p:cNvPr id="7" name="Title 6"/>
          <p:cNvSpPr>
            <a:spLocks noGrp="1"/>
          </p:cNvSpPr>
          <p:nvPr>
            <p:ph type="title"/>
          </p:nvPr>
        </p:nvSpPr>
        <p:spPr>
          <a:xfrm rot="21240000">
            <a:off x="201724" y="3445535"/>
            <a:ext cx="3474720" cy="1097280"/>
          </a:xfrm>
        </p:spPr>
        <p:txBody>
          <a:bodyPr/>
          <a:lstStyle/>
          <a:p>
            <a:r>
              <a:rPr lang="en-US" dirty="0">
                <a:latin typeface="Arial Black"/>
                <a:cs typeface="Arial Black"/>
              </a:rPr>
              <a:t>Helpful Information</a:t>
            </a:r>
          </a:p>
        </p:txBody>
      </p:sp>
      <p:sp>
        <p:nvSpPr>
          <p:cNvPr id="12" name="TextBox 11"/>
          <p:cNvSpPr txBox="1"/>
          <p:nvPr/>
        </p:nvSpPr>
        <p:spPr>
          <a:xfrm rot="301528">
            <a:off x="4770782" y="2181414"/>
            <a:ext cx="1763290" cy="461665"/>
          </a:xfrm>
          <a:prstGeom prst="rect">
            <a:avLst/>
          </a:prstGeom>
          <a:noFill/>
        </p:spPr>
        <p:txBody>
          <a:bodyPr wrap="square" rtlCol="0">
            <a:spAutoFit/>
          </a:bodyPr>
          <a:lstStyle/>
          <a:p>
            <a:pPr algn="ctr"/>
            <a:r>
              <a:rPr lang="en-US" sz="1200" dirty="0"/>
              <a:t>Twenty-first Century Scholars</a:t>
            </a:r>
          </a:p>
        </p:txBody>
      </p:sp>
      <p:pic>
        <p:nvPicPr>
          <p:cNvPr id="15" name="Picture Placeholder 14" descr="G-CHS Crest.jpg"/>
          <p:cNvPicPr>
            <a:picLocks noGrp="1" noChangeAspect="1"/>
          </p:cNvPicPr>
          <p:nvPr>
            <p:ph type="pic" idx="15"/>
          </p:nvPr>
        </p:nvPicPr>
        <p:blipFill>
          <a:blip r:embed="rId9">
            <a:extLst>
              <a:ext uri="{28A0092B-C50C-407E-A947-70E740481C1C}">
                <a14:useLocalDpi xmlns:a14="http://schemas.microsoft.com/office/drawing/2010/main" val="0"/>
              </a:ext>
            </a:extLst>
          </a:blip>
          <a:srcRect l="12679" r="12679"/>
          <a:stretch>
            <a:fillRect/>
          </a:stretch>
        </p:blipFill>
        <p:spPr>
          <a:xfrm rot="271248">
            <a:off x="6523020" y="645367"/>
            <a:ext cx="1243584" cy="1664208"/>
          </a:xfrm>
        </p:spPr>
      </p:pic>
      <p:sp>
        <p:nvSpPr>
          <p:cNvPr id="16" name="TextBox 15"/>
          <p:cNvSpPr txBox="1"/>
          <p:nvPr/>
        </p:nvSpPr>
        <p:spPr>
          <a:xfrm rot="298566">
            <a:off x="6476199" y="2463721"/>
            <a:ext cx="979449" cy="646331"/>
          </a:xfrm>
          <a:prstGeom prst="rect">
            <a:avLst/>
          </a:prstGeom>
          <a:noFill/>
        </p:spPr>
        <p:txBody>
          <a:bodyPr wrap="square" rtlCol="0">
            <a:spAutoFit/>
          </a:bodyPr>
          <a:lstStyle/>
          <a:p>
            <a:pPr algn="ctr"/>
            <a:r>
              <a:rPr lang="en-US" sz="1200" dirty="0"/>
              <a:t>G-CHS Counseling Web Page</a:t>
            </a:r>
          </a:p>
        </p:txBody>
      </p:sp>
    </p:spTree>
    <p:extLst>
      <p:ext uri="{BB962C8B-B14F-4D97-AF65-F5344CB8AC3E}">
        <p14:creationId xmlns:p14="http://schemas.microsoft.com/office/powerpoint/2010/main" val="2289060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96263" y="4721412"/>
            <a:ext cx="7801855" cy="2136588"/>
          </a:xfrm>
        </p:spPr>
        <p:txBody>
          <a:bodyPr>
            <a:normAutofit/>
          </a:bodyPr>
          <a:lstStyle/>
          <a:p>
            <a:pPr algn="l"/>
            <a:r>
              <a:rPr lang="en-US" dirty="0">
                <a:latin typeface="+mj-lt"/>
              </a:rPr>
              <a:t>Follow Greenfield-Central High School on Twitter (@</a:t>
            </a:r>
            <a:r>
              <a:rPr lang="en-US" dirty="0" err="1">
                <a:latin typeface="+mj-lt"/>
              </a:rPr>
              <a:t>GreenfieldCHS</a:t>
            </a:r>
            <a:r>
              <a:rPr lang="en-US" dirty="0">
                <a:latin typeface="+mj-lt"/>
              </a:rPr>
              <a:t>), Facebook, and the Counseling Department on Remind. We post lots of great information and updates through these programs.</a:t>
            </a:r>
          </a:p>
          <a:p>
            <a:pPr algn="l"/>
            <a:endParaRPr lang="en-US" dirty="0">
              <a:latin typeface="+mj-lt"/>
            </a:endParaRPr>
          </a:p>
          <a:p>
            <a:pPr algn="l"/>
            <a:r>
              <a:rPr lang="en-US" dirty="0">
                <a:latin typeface="+mj-lt"/>
              </a:rPr>
              <a:t>Also, follow Cougar athletics through Twitter @</a:t>
            </a:r>
            <a:r>
              <a:rPr lang="en-US" dirty="0" err="1">
                <a:latin typeface="+mj-lt"/>
              </a:rPr>
              <a:t>GCCougars</a:t>
            </a:r>
            <a:r>
              <a:rPr lang="en-US" dirty="0">
                <a:latin typeface="+mj-lt"/>
              </a:rPr>
              <a:t>.</a:t>
            </a:r>
          </a:p>
          <a:p>
            <a:pPr algn="l"/>
            <a:endParaRPr lang="en-US" dirty="0">
              <a:latin typeface="+mj-lt"/>
            </a:endParaRPr>
          </a:p>
          <a:p>
            <a:endParaRPr lang="en-US" dirty="0"/>
          </a:p>
        </p:txBody>
      </p:sp>
      <p:pic>
        <p:nvPicPr>
          <p:cNvPr id="17" name="Picture Placeholder 16"/>
          <p:cNvPicPr>
            <a:picLocks noGrp="1" noChangeAspect="1"/>
          </p:cNvPicPr>
          <p:nvPr>
            <p:ph type="pic" idx="13"/>
          </p:nvPr>
        </p:nvPicPr>
        <p:blipFill>
          <a:blip r:embed="rId2">
            <a:extLst>
              <a:ext uri="{28A0092B-C50C-407E-A947-70E740481C1C}">
                <a14:useLocalDpi xmlns:a14="http://schemas.microsoft.com/office/drawing/2010/main" val="0"/>
              </a:ext>
            </a:extLst>
          </a:blip>
          <a:stretch>
            <a:fillRect/>
          </a:stretch>
        </p:blipFill>
        <p:spPr>
          <a:xfrm rot="253865">
            <a:off x="5867003" y="3017619"/>
            <a:ext cx="1724534" cy="1642414"/>
          </a:xfrm>
        </p:spPr>
      </p:pic>
      <p:pic>
        <p:nvPicPr>
          <p:cNvPr id="10" name="Picture Placeholder 9"/>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rot="21193488">
            <a:off x="592923" y="396065"/>
            <a:ext cx="3636120" cy="2754637"/>
          </a:xfrm>
        </p:spPr>
      </p:pic>
      <p:sp>
        <p:nvSpPr>
          <p:cNvPr id="7" name="Title 6"/>
          <p:cNvSpPr>
            <a:spLocks noGrp="1"/>
          </p:cNvSpPr>
          <p:nvPr>
            <p:ph type="title"/>
          </p:nvPr>
        </p:nvSpPr>
        <p:spPr>
          <a:xfrm rot="21240000">
            <a:off x="201724" y="3445535"/>
            <a:ext cx="3474720" cy="1097280"/>
          </a:xfrm>
        </p:spPr>
        <p:txBody>
          <a:bodyPr>
            <a:normAutofit fontScale="90000"/>
          </a:bodyPr>
          <a:lstStyle/>
          <a:p>
            <a:r>
              <a:rPr lang="en-US" dirty="0">
                <a:latin typeface="Arial Black"/>
                <a:cs typeface="Arial Black"/>
              </a:rPr>
              <a:t>Follow us on Social Media &amp; in Family Connection</a:t>
            </a:r>
          </a:p>
        </p:txBody>
      </p:sp>
      <p:pic>
        <p:nvPicPr>
          <p:cNvPr id="5" name="Picture Placeholder 4" descr="twitter.jpeg"/>
          <p:cNvPicPr>
            <a:picLocks noGrp="1" noChangeAspect="1"/>
          </p:cNvPicPr>
          <p:nvPr>
            <p:ph type="pic" idx="14"/>
          </p:nvPr>
        </p:nvPicPr>
        <p:blipFill>
          <a:blip r:embed="rId4">
            <a:extLst>
              <a:ext uri="{28A0092B-C50C-407E-A947-70E740481C1C}">
                <a14:useLocalDpi xmlns:a14="http://schemas.microsoft.com/office/drawing/2010/main" val="0"/>
              </a:ext>
            </a:extLst>
          </a:blip>
          <a:srcRect l="12679" r="12679"/>
          <a:stretch>
            <a:fillRect/>
          </a:stretch>
        </p:blipFill>
        <p:spPr/>
      </p:pic>
      <p:pic>
        <p:nvPicPr>
          <p:cNvPr id="8" name="Picture Placeholder 7" descr="remind.jpeg"/>
          <p:cNvPicPr>
            <a:picLocks noGrp="1" noChangeAspect="1"/>
          </p:cNvPicPr>
          <p:nvPr>
            <p:ph type="pic" idx="15"/>
          </p:nvPr>
        </p:nvPicPr>
        <p:blipFill rotWithShape="1">
          <a:blip r:embed="rId5">
            <a:extLst>
              <a:ext uri="{28A0092B-C50C-407E-A947-70E740481C1C}">
                <a14:useLocalDpi xmlns:a14="http://schemas.microsoft.com/office/drawing/2010/main" val="0"/>
              </a:ext>
            </a:extLst>
          </a:blip>
          <a:srcRect l="21522" r="21515"/>
          <a:stretch/>
        </p:blipFill>
        <p:spPr>
          <a:xfrm rot="271248">
            <a:off x="6520146" y="925416"/>
            <a:ext cx="1224472" cy="1350537"/>
          </a:xfrm>
        </p:spPr>
      </p:pic>
      <p:sp>
        <p:nvSpPr>
          <p:cNvPr id="3" name="Rectangle 2">
            <a:extLst>
              <a:ext uri="{FF2B5EF4-FFF2-40B4-BE49-F238E27FC236}">
                <a16:creationId xmlns:a16="http://schemas.microsoft.com/office/drawing/2014/main" id="{FB347F70-7BFC-B242-8A39-648EF926FCAA}"/>
              </a:ext>
            </a:extLst>
          </p:cNvPr>
          <p:cNvSpPr/>
          <p:nvPr/>
        </p:nvSpPr>
        <p:spPr>
          <a:xfrm>
            <a:off x="3432517" y="3254649"/>
            <a:ext cx="2376247" cy="400110"/>
          </a:xfrm>
          <a:prstGeom prst="rect">
            <a:avLst/>
          </a:prstGeom>
        </p:spPr>
        <p:txBody>
          <a:bodyPr wrap="square">
            <a:spAutoFit/>
          </a:bodyPr>
          <a:lstStyle/>
          <a:p>
            <a:pPr algn="ctr"/>
            <a:r>
              <a:rPr lang="en-US" sz="2000" b="1" dirty="0">
                <a:solidFill>
                  <a:schemeClr val="bg1">
                    <a:lumMod val="50000"/>
                  </a:schemeClr>
                </a:solidFill>
                <a:latin typeface="Lucida Grande" panose="020B0600040502020204" pitchFamily="34" charset="0"/>
              </a:rPr>
              <a:t>family connection</a:t>
            </a:r>
            <a:endParaRPr lang="en-US" sz="2000" b="1" i="0" dirty="0">
              <a:solidFill>
                <a:schemeClr val="bg1">
                  <a:lumMod val="50000"/>
                </a:schemeClr>
              </a:solidFill>
              <a:effectLst/>
              <a:latin typeface="Lucida Grande" panose="020B0600040502020204" pitchFamily="34" charset="0"/>
            </a:endParaRPr>
          </a:p>
        </p:txBody>
      </p:sp>
    </p:spTree>
    <p:extLst>
      <p:ext uri="{BB962C8B-B14F-4D97-AF65-F5344CB8AC3E}">
        <p14:creationId xmlns:p14="http://schemas.microsoft.com/office/powerpoint/2010/main" val="193683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82249" y="1190035"/>
            <a:ext cx="7659516" cy="5131876"/>
          </a:xfrm>
          <a:prstGeom prst="rect">
            <a:avLst/>
          </a:prstGeom>
        </p:spPr>
      </p:pic>
      <p:sp>
        <p:nvSpPr>
          <p:cNvPr id="2" name="TextBox 1"/>
          <p:cNvSpPr txBox="1"/>
          <p:nvPr/>
        </p:nvSpPr>
        <p:spPr>
          <a:xfrm>
            <a:off x="2450353" y="4738322"/>
            <a:ext cx="5677647" cy="2308324"/>
          </a:xfrm>
          <a:prstGeom prst="rect">
            <a:avLst/>
          </a:prstGeom>
          <a:noFill/>
        </p:spPr>
        <p:txBody>
          <a:bodyPr wrap="square" rtlCol="0">
            <a:spAutoFit/>
          </a:bodyPr>
          <a:lstStyle/>
          <a:p>
            <a:pPr algn="ctr"/>
            <a:r>
              <a:rPr lang="en-US" sz="7200" b="1" dirty="0"/>
              <a:t>Questions?</a:t>
            </a:r>
          </a:p>
          <a:p>
            <a:pPr algn="ctr"/>
            <a:endParaRPr lang="en-US" sz="7200" b="1" dirty="0"/>
          </a:p>
        </p:txBody>
      </p:sp>
    </p:spTree>
    <p:extLst>
      <p:ext uri="{BB962C8B-B14F-4D97-AF65-F5344CB8AC3E}">
        <p14:creationId xmlns:p14="http://schemas.microsoft.com/office/powerpoint/2010/main" val="3203436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04083"/>
            <a:ext cx="8001000" cy="1143000"/>
          </a:xfrm>
        </p:spPr>
        <p:txBody>
          <a:bodyPr/>
          <a:lstStyle/>
          <a:p>
            <a:r>
              <a:rPr lang="en-US" dirty="0"/>
              <a:t>Your Packing List for a Successful Journey</a:t>
            </a:r>
          </a:p>
        </p:txBody>
      </p:sp>
      <p:sp>
        <p:nvSpPr>
          <p:cNvPr id="3" name="Content Placeholder 2"/>
          <p:cNvSpPr>
            <a:spLocks noGrp="1"/>
          </p:cNvSpPr>
          <p:nvPr>
            <p:ph idx="1"/>
          </p:nvPr>
        </p:nvSpPr>
        <p:spPr>
          <a:xfrm>
            <a:off x="571500" y="1792940"/>
            <a:ext cx="8001000" cy="4733365"/>
          </a:xfrm>
        </p:spPr>
        <p:txBody>
          <a:bodyPr>
            <a:normAutofit fontScale="92500" lnSpcReduction="10000"/>
          </a:bodyPr>
          <a:lstStyle/>
          <a:p>
            <a:r>
              <a:rPr lang="en-US" dirty="0"/>
              <a:t>Academic skills (Finish your 8</a:t>
            </a:r>
            <a:r>
              <a:rPr lang="en-US" baseline="30000" dirty="0"/>
              <a:t>th</a:t>
            </a:r>
            <a:r>
              <a:rPr lang="en-US" dirty="0"/>
              <a:t> grade classes strong so that you are prepared for your freshman classes.)</a:t>
            </a:r>
          </a:p>
          <a:p>
            <a:r>
              <a:rPr lang="en-US" dirty="0"/>
              <a:t>An ability to advocate for yourself (Can you e-mail a teacher if you need help?)</a:t>
            </a:r>
          </a:p>
          <a:p>
            <a:r>
              <a:rPr lang="en-US" dirty="0"/>
              <a:t>A sense of adventure (Get involved and stretch yourself.)</a:t>
            </a:r>
          </a:p>
          <a:p>
            <a:r>
              <a:rPr lang="en-US" dirty="0"/>
              <a:t>A strong work ethic (Can you balance multiple activities and are you always pushing yourself to do your best?)</a:t>
            </a:r>
          </a:p>
          <a:p>
            <a:r>
              <a:rPr lang="en-US" dirty="0"/>
              <a:t>An idea of where you want to be after high school</a:t>
            </a:r>
          </a:p>
          <a:p>
            <a:r>
              <a:rPr lang="en-US" dirty="0"/>
              <a:t>An understanding of resiliency (Can you cope with frustration and not always being perfect?)</a:t>
            </a:r>
          </a:p>
          <a:p>
            <a:endParaRPr lang="en-US" dirty="0"/>
          </a:p>
        </p:txBody>
      </p:sp>
    </p:spTree>
    <p:extLst>
      <p:ext uri="{BB962C8B-B14F-4D97-AF65-F5344CB8AC3E}">
        <p14:creationId xmlns:p14="http://schemas.microsoft.com/office/powerpoint/2010/main" val="245562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Your Road Map</a:t>
            </a:r>
          </a:p>
        </p:txBody>
      </p:sp>
      <p:sp>
        <p:nvSpPr>
          <p:cNvPr id="3" name="Subtitle 2"/>
          <p:cNvSpPr>
            <a:spLocks noGrp="1"/>
          </p:cNvSpPr>
          <p:nvPr>
            <p:ph type="subTitle" idx="1"/>
          </p:nvPr>
        </p:nvSpPr>
        <p:spPr/>
        <p:txBody>
          <a:bodyPr>
            <a:normAutofit/>
          </a:bodyPr>
          <a:lstStyle/>
          <a:p>
            <a:r>
              <a:rPr lang="en-US" sz="3200" dirty="0"/>
              <a:t>Graduation Requirements for Students in the Class of 2022</a:t>
            </a:r>
          </a:p>
        </p:txBody>
      </p:sp>
      <p:pic>
        <p:nvPicPr>
          <p:cNvPr id="7" name="Picture Placeholder 6" descr="Screen Shot 2016-02-22 at 9.35.37 AM.png"/>
          <p:cNvPicPr>
            <a:picLocks noGrp="1" noChangeAspect="1"/>
          </p:cNvPicPr>
          <p:nvPr>
            <p:ph type="pic" idx="14"/>
          </p:nvPr>
        </p:nvPicPr>
        <p:blipFill>
          <a:blip r:embed="rId2" cstate="print">
            <a:extLst>
              <a:ext uri="{28A0092B-C50C-407E-A947-70E740481C1C}">
                <a14:useLocalDpi xmlns:a14="http://schemas.microsoft.com/office/drawing/2010/main" val="0"/>
              </a:ext>
            </a:extLst>
          </a:blip>
          <a:srcRect l="21326" r="21326"/>
          <a:stretch>
            <a:fillRect/>
          </a:stretch>
        </p:blipFill>
        <p:spPr/>
      </p:pic>
      <p:pic>
        <p:nvPicPr>
          <p:cNvPr id="11" name="Picture Placeholder 10"/>
          <p:cNvPicPr>
            <a:picLocks noGrp="1" noChangeAspect="1"/>
          </p:cNvPicPr>
          <p:nvPr>
            <p:ph type="pic" idx="15"/>
          </p:nvPr>
        </p:nvPicPr>
        <p:blipFill>
          <a:blip r:embed="rId3"/>
          <a:srcRect l="2363" r="2363"/>
          <a:stretch>
            <a:fillRect/>
          </a:stretch>
        </p:blipFill>
        <p:spPr/>
      </p:pic>
      <p:pic>
        <p:nvPicPr>
          <p:cNvPr id="8" name="Picture Placeholder 7" descr="Screen Shot 2016-02-22 at 9.44.16 AM.jpg"/>
          <p:cNvPicPr>
            <a:picLocks noGrp="1" noChangeAspect="1"/>
          </p:cNvPicPr>
          <p:nvPr>
            <p:ph type="pic" idx="17"/>
          </p:nvPr>
        </p:nvPicPr>
        <p:blipFill>
          <a:blip r:embed="rId4" cstate="print">
            <a:extLst>
              <a:ext uri="{28A0092B-C50C-407E-A947-70E740481C1C}">
                <a14:useLocalDpi xmlns:a14="http://schemas.microsoft.com/office/drawing/2010/main" val="0"/>
              </a:ext>
            </a:extLst>
          </a:blip>
          <a:srcRect l="21995" r="21995"/>
          <a:stretch>
            <a:fillRect/>
          </a:stretch>
        </p:blipFill>
        <p:spPr>
          <a:xfrm rot="21355989">
            <a:off x="5341200" y="764482"/>
            <a:ext cx="1243584" cy="1664208"/>
          </a:xfrm>
        </p:spPr>
      </p:pic>
      <p:sp>
        <p:nvSpPr>
          <p:cNvPr id="9" name="TextBox 8"/>
          <p:cNvSpPr txBox="1"/>
          <p:nvPr/>
        </p:nvSpPr>
        <p:spPr>
          <a:xfrm rot="21129321">
            <a:off x="2175826" y="2632705"/>
            <a:ext cx="1404224" cy="369332"/>
          </a:xfrm>
          <a:prstGeom prst="rect">
            <a:avLst/>
          </a:prstGeom>
          <a:noFill/>
        </p:spPr>
        <p:txBody>
          <a:bodyPr wrap="square" rtlCol="0">
            <a:spAutoFit/>
          </a:bodyPr>
          <a:lstStyle/>
          <a:p>
            <a:pPr algn="ctr"/>
            <a:r>
              <a:rPr lang="en-US" b="1" dirty="0">
                <a:latin typeface="Arial Black"/>
                <a:cs typeface="Arial Black"/>
              </a:rPr>
              <a:t>Courses</a:t>
            </a:r>
          </a:p>
        </p:txBody>
      </p:sp>
      <p:sp>
        <p:nvSpPr>
          <p:cNvPr id="10" name="TextBox 9"/>
          <p:cNvSpPr txBox="1"/>
          <p:nvPr/>
        </p:nvSpPr>
        <p:spPr>
          <a:xfrm rot="10540405" flipH="1" flipV="1">
            <a:off x="5056753" y="2594765"/>
            <a:ext cx="1941809" cy="646331"/>
          </a:xfrm>
          <a:prstGeom prst="rect">
            <a:avLst/>
          </a:prstGeom>
          <a:noFill/>
        </p:spPr>
        <p:txBody>
          <a:bodyPr wrap="square" rtlCol="0">
            <a:spAutoFit/>
          </a:bodyPr>
          <a:lstStyle/>
          <a:p>
            <a:pPr algn="ctr"/>
            <a:r>
              <a:rPr lang="en-US" dirty="0">
                <a:latin typeface="Arial Black"/>
                <a:cs typeface="Arial Black"/>
              </a:rPr>
              <a:t>State Exams (GQE)</a:t>
            </a:r>
          </a:p>
        </p:txBody>
      </p:sp>
      <p:pic>
        <p:nvPicPr>
          <p:cNvPr id="12" name="Picture 11" descr="stk19976boj.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5144" y="1077162"/>
            <a:ext cx="1344772" cy="1712638"/>
          </a:xfrm>
          <a:prstGeom prst="rect">
            <a:avLst/>
          </a:prstGeom>
        </p:spPr>
      </p:pic>
    </p:spTree>
    <p:extLst>
      <p:ext uri="{BB962C8B-B14F-4D97-AF65-F5344CB8AC3E}">
        <p14:creationId xmlns:p14="http://schemas.microsoft.com/office/powerpoint/2010/main" val="68577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108430"/>
            <a:ext cx="8001000" cy="983930"/>
          </a:xfrm>
        </p:spPr>
        <p:txBody>
          <a:bodyPr/>
          <a:lstStyle/>
          <a:p>
            <a:r>
              <a:rPr lang="en-US" dirty="0"/>
              <a:t>Course Requirements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6838" y="759655"/>
            <a:ext cx="7220898" cy="5579785"/>
          </a:xfrm>
        </p:spPr>
      </p:pic>
      <p:sp>
        <p:nvSpPr>
          <p:cNvPr id="5" name="TextBox 4"/>
          <p:cNvSpPr txBox="1"/>
          <p:nvPr/>
        </p:nvSpPr>
        <p:spPr>
          <a:xfrm>
            <a:off x="571499" y="6350714"/>
            <a:ext cx="8001000" cy="369332"/>
          </a:xfrm>
          <a:prstGeom prst="rect">
            <a:avLst/>
          </a:prstGeom>
          <a:noFill/>
        </p:spPr>
        <p:txBody>
          <a:bodyPr wrap="square" rtlCol="0">
            <a:spAutoFit/>
          </a:bodyPr>
          <a:lstStyle/>
          <a:p>
            <a:pPr algn="ctr"/>
            <a:r>
              <a:rPr lang="en-US" dirty="0"/>
              <a:t>http://</a:t>
            </a:r>
            <a:r>
              <a:rPr lang="en-US" dirty="0" err="1"/>
              <a:t>www.doe.in.gov</a:t>
            </a:r>
            <a:r>
              <a:rPr lang="en-US" dirty="0"/>
              <a:t>/</a:t>
            </a:r>
            <a:r>
              <a:rPr lang="en-US" dirty="0" err="1"/>
              <a:t>ccr</a:t>
            </a:r>
            <a:r>
              <a:rPr lang="en-US" dirty="0"/>
              <a:t>/</a:t>
            </a:r>
            <a:r>
              <a:rPr lang="en-US" dirty="0" err="1"/>
              <a:t>indianas</a:t>
            </a:r>
            <a:r>
              <a:rPr lang="en-US" dirty="0"/>
              <a:t>-diploma-requirements</a:t>
            </a:r>
          </a:p>
        </p:txBody>
      </p:sp>
    </p:spTree>
    <p:extLst>
      <p:ext uri="{BB962C8B-B14F-4D97-AF65-F5344CB8AC3E}">
        <p14:creationId xmlns:p14="http://schemas.microsoft.com/office/powerpoint/2010/main" val="3666548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152" y="1094362"/>
            <a:ext cx="3749040" cy="704778"/>
          </a:xfrm>
        </p:spPr>
        <p:txBody>
          <a:bodyPr/>
          <a:lstStyle/>
          <a:p>
            <a:r>
              <a:rPr lang="en-US" dirty="0"/>
              <a:t>Core 40 Diploma</a:t>
            </a:r>
          </a:p>
        </p:txBody>
      </p:sp>
      <p:pic>
        <p:nvPicPr>
          <p:cNvPr id="5" name="Content Placeholder 4" descr="Screen Shot 2016-02-22 at 9.35.37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800" r="55444" b="6014"/>
          <a:stretch/>
        </p:blipFill>
        <p:spPr>
          <a:xfrm>
            <a:off x="5594921" y="1298356"/>
            <a:ext cx="3200873" cy="5271247"/>
          </a:xfrm>
        </p:spPr>
      </p:pic>
      <p:sp>
        <p:nvSpPr>
          <p:cNvPr id="4" name="Text Placeholder 3"/>
          <p:cNvSpPr>
            <a:spLocks noGrp="1"/>
          </p:cNvSpPr>
          <p:nvPr>
            <p:ph type="body" sz="half" idx="2"/>
          </p:nvPr>
        </p:nvSpPr>
        <p:spPr>
          <a:xfrm>
            <a:off x="596152" y="2507701"/>
            <a:ext cx="4998769" cy="4292027"/>
          </a:xfrm>
        </p:spPr>
        <p:txBody>
          <a:bodyPr>
            <a:normAutofit fontScale="92500" lnSpcReduction="10000"/>
          </a:bodyPr>
          <a:lstStyle/>
          <a:p>
            <a:pPr algn="l"/>
            <a:r>
              <a:rPr lang="en-US" b="1" dirty="0">
                <a:latin typeface="+mj-lt"/>
                <a:cs typeface="Arial Black"/>
              </a:rPr>
              <a:t>English		8 credits</a:t>
            </a:r>
          </a:p>
          <a:p>
            <a:pPr algn="l"/>
            <a:r>
              <a:rPr lang="en-US" b="1" dirty="0">
                <a:latin typeface="+mj-lt"/>
                <a:cs typeface="Arial Black"/>
              </a:rPr>
              <a:t>Math*		6 credits (in grades 9-12)</a:t>
            </a:r>
          </a:p>
          <a:p>
            <a:pPr algn="l"/>
            <a:r>
              <a:rPr lang="en-US" b="1" dirty="0">
                <a:latin typeface="+mj-lt"/>
                <a:cs typeface="Arial Black"/>
              </a:rPr>
              <a:t>Science		6 credits</a:t>
            </a:r>
          </a:p>
          <a:p>
            <a:pPr algn="l"/>
            <a:r>
              <a:rPr lang="en-US" b="1" dirty="0">
                <a:latin typeface="+mj-lt"/>
                <a:cs typeface="Arial Black"/>
              </a:rPr>
              <a:t>Social Studies	6 credits</a:t>
            </a:r>
          </a:p>
          <a:p>
            <a:pPr algn="l"/>
            <a:r>
              <a:rPr lang="en-US" b="1" dirty="0">
                <a:latin typeface="+mj-lt"/>
                <a:cs typeface="Arial Black"/>
              </a:rPr>
              <a:t>PE		2 credits</a:t>
            </a:r>
          </a:p>
          <a:p>
            <a:pPr algn="l"/>
            <a:r>
              <a:rPr lang="en-US" b="1" dirty="0">
                <a:latin typeface="+mj-lt"/>
                <a:cs typeface="Arial Black"/>
              </a:rPr>
              <a:t>Health		1 credit</a:t>
            </a:r>
          </a:p>
          <a:p>
            <a:pPr algn="l"/>
            <a:r>
              <a:rPr lang="en-US" b="1" dirty="0">
                <a:latin typeface="+mj-lt"/>
                <a:cs typeface="Arial Black"/>
              </a:rPr>
              <a:t>Direct Electives 	5 credits</a:t>
            </a:r>
          </a:p>
          <a:p>
            <a:pPr algn="l"/>
            <a:r>
              <a:rPr lang="en-US" b="1" i="1" dirty="0">
                <a:latin typeface="+mj-lt"/>
                <a:cs typeface="Arial Black"/>
              </a:rPr>
              <a:t>(World Lang., Fine Arts, Career/Technical)</a:t>
            </a:r>
          </a:p>
          <a:p>
            <a:pPr algn="l"/>
            <a:r>
              <a:rPr lang="en-US" b="1" dirty="0">
                <a:latin typeface="+mj-lt"/>
                <a:cs typeface="Arial Black"/>
              </a:rPr>
              <a:t>Electives		6 credits</a:t>
            </a:r>
          </a:p>
          <a:p>
            <a:pPr algn="l"/>
            <a:r>
              <a:rPr lang="en-US" b="1" i="1" dirty="0">
                <a:latin typeface="+mj-lt"/>
                <a:cs typeface="Arial Black"/>
              </a:rPr>
              <a:t>(College &amp; Career Pathway courses)</a:t>
            </a:r>
          </a:p>
          <a:p>
            <a:pPr algn="l"/>
            <a:r>
              <a:rPr lang="en-US" b="1" i="1" dirty="0">
                <a:latin typeface="+mj-lt"/>
                <a:cs typeface="Arial Black"/>
              </a:rPr>
              <a:t>*Students must take a math or QR course each year in high school.</a:t>
            </a:r>
          </a:p>
        </p:txBody>
      </p:sp>
    </p:spTree>
    <p:extLst>
      <p:ext uri="{BB962C8B-B14F-4D97-AF65-F5344CB8AC3E}">
        <p14:creationId xmlns:p14="http://schemas.microsoft.com/office/powerpoint/2010/main" val="205185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152" y="1298356"/>
            <a:ext cx="3749040" cy="704778"/>
          </a:xfrm>
        </p:spPr>
        <p:txBody>
          <a:bodyPr/>
          <a:lstStyle/>
          <a:p>
            <a:r>
              <a:rPr lang="en-US" dirty="0"/>
              <a:t>Core 40 with Academic Honors Diploma</a:t>
            </a:r>
          </a:p>
        </p:txBody>
      </p:sp>
      <p:sp>
        <p:nvSpPr>
          <p:cNvPr id="4" name="Text Placeholder 3"/>
          <p:cNvSpPr>
            <a:spLocks noGrp="1"/>
          </p:cNvSpPr>
          <p:nvPr>
            <p:ph type="body" sz="half" idx="2"/>
          </p:nvPr>
        </p:nvSpPr>
        <p:spPr>
          <a:xfrm>
            <a:off x="297046" y="2507701"/>
            <a:ext cx="8096292" cy="4292027"/>
          </a:xfrm>
        </p:spPr>
        <p:txBody>
          <a:bodyPr>
            <a:normAutofit fontScale="92500" lnSpcReduction="20000"/>
          </a:bodyPr>
          <a:lstStyle/>
          <a:p>
            <a:pPr marL="285750" indent="-285750" algn="l">
              <a:buFont typeface="Arial"/>
              <a:buChar char="•"/>
            </a:pPr>
            <a:r>
              <a:rPr lang="en-US" b="1" dirty="0">
                <a:latin typeface="+mj-lt"/>
                <a:cs typeface="Arial Black"/>
              </a:rPr>
              <a:t>Complete the Core 40 requirements</a:t>
            </a:r>
          </a:p>
          <a:p>
            <a:pPr marL="285750" indent="-285750" algn="l">
              <a:buFont typeface="Arial"/>
              <a:buChar char="•"/>
            </a:pPr>
            <a:r>
              <a:rPr lang="en-US" b="1" dirty="0">
                <a:latin typeface="+mj-lt"/>
                <a:cs typeface="Arial Black"/>
              </a:rPr>
              <a:t>Earn 2 additional Core 40 math credits</a:t>
            </a:r>
          </a:p>
          <a:p>
            <a:pPr marL="285750" indent="-285750" algn="l">
              <a:buFont typeface="Arial"/>
              <a:buChar char="•"/>
            </a:pPr>
            <a:r>
              <a:rPr lang="en-US" b="1" dirty="0">
                <a:latin typeface="+mj-lt"/>
                <a:cs typeface="Arial Black"/>
              </a:rPr>
              <a:t>Earn 6-8 Core 40 World Language credits</a:t>
            </a:r>
          </a:p>
          <a:p>
            <a:pPr marL="285750" indent="-285750" algn="l">
              <a:buFont typeface="Arial"/>
              <a:buChar char="•"/>
            </a:pPr>
            <a:r>
              <a:rPr lang="en-US" b="1" dirty="0">
                <a:latin typeface="+mj-lt"/>
                <a:cs typeface="Arial Black"/>
              </a:rPr>
              <a:t>Earn 2 Core 40 fine arts credits</a:t>
            </a:r>
          </a:p>
          <a:p>
            <a:pPr marL="285750" indent="-285750" algn="l">
              <a:buFont typeface="Arial"/>
              <a:buChar char="•"/>
            </a:pPr>
            <a:r>
              <a:rPr lang="en-US" b="1" dirty="0">
                <a:latin typeface="+mj-lt"/>
                <a:cs typeface="Arial Black"/>
              </a:rPr>
              <a:t>Earn a grade of “C” or better in courses that count toward the diploma</a:t>
            </a:r>
          </a:p>
          <a:p>
            <a:pPr marL="285750" indent="-285750" algn="l">
              <a:buFont typeface="Arial"/>
              <a:buChar char="•"/>
            </a:pPr>
            <a:r>
              <a:rPr lang="en-US" b="1" dirty="0">
                <a:latin typeface="+mj-lt"/>
                <a:cs typeface="Arial Black"/>
              </a:rPr>
              <a:t>Have a GPA of “B” or better</a:t>
            </a:r>
          </a:p>
          <a:p>
            <a:pPr marL="285750" indent="-285750" algn="l">
              <a:buFont typeface="Arial"/>
              <a:buChar char="•"/>
            </a:pPr>
            <a:r>
              <a:rPr lang="en-US" b="1" dirty="0">
                <a:latin typeface="+mj-lt"/>
                <a:cs typeface="Arial Black"/>
              </a:rPr>
              <a:t>Complete one of the following:</a:t>
            </a:r>
          </a:p>
          <a:p>
            <a:pPr algn="l"/>
            <a:r>
              <a:rPr lang="en-US" b="1" dirty="0">
                <a:latin typeface="+mj-lt"/>
                <a:cs typeface="Arial Black"/>
              </a:rPr>
              <a:t>	Earn 4 credits in 2 or more AP courses/take corresponding AP exams, OR</a:t>
            </a:r>
          </a:p>
          <a:p>
            <a:pPr algn="l"/>
            <a:r>
              <a:rPr lang="en-US" b="1" dirty="0">
                <a:latin typeface="+mj-lt"/>
                <a:cs typeface="Arial Black"/>
              </a:rPr>
              <a:t>	Earn 6 verifiable </a:t>
            </a:r>
            <a:r>
              <a:rPr lang="en-US" b="1" dirty="0" err="1">
                <a:latin typeface="+mj-lt"/>
                <a:cs typeface="Arial Black"/>
              </a:rPr>
              <a:t>transcripted</a:t>
            </a:r>
            <a:r>
              <a:rPr lang="en-US" b="1" dirty="0">
                <a:latin typeface="+mj-lt"/>
                <a:cs typeface="Arial Black"/>
              </a:rPr>
              <a:t> college credits in dual credit courses from Core Transfer Library, OR</a:t>
            </a:r>
          </a:p>
          <a:p>
            <a:pPr algn="l"/>
            <a:r>
              <a:rPr lang="en-US" b="1" dirty="0">
                <a:latin typeface="+mj-lt"/>
                <a:cs typeface="Arial Black"/>
              </a:rPr>
              <a:t>	Earn 3 verifiable </a:t>
            </a:r>
            <a:r>
              <a:rPr lang="en-US" b="1" dirty="0" err="1">
                <a:latin typeface="+mj-lt"/>
                <a:cs typeface="Arial Black"/>
              </a:rPr>
              <a:t>transcripted</a:t>
            </a:r>
            <a:r>
              <a:rPr lang="en-US" b="1" dirty="0">
                <a:latin typeface="+mj-lt"/>
                <a:cs typeface="Arial Black"/>
              </a:rPr>
              <a:t> college credits and 2 AP credits, OR</a:t>
            </a:r>
          </a:p>
          <a:p>
            <a:pPr algn="l"/>
            <a:r>
              <a:rPr lang="en-US" b="1" dirty="0">
                <a:latin typeface="+mj-lt"/>
                <a:cs typeface="Arial Black"/>
              </a:rPr>
              <a:t>	Earn a qualifying SAT or ACT score as determined by DOE</a:t>
            </a:r>
          </a:p>
        </p:txBody>
      </p:sp>
      <p:pic>
        <p:nvPicPr>
          <p:cNvPr id="8" name="Content Placeholder 7" descr="Screen Shot 2016-02-22 at 9.35.37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4881" r="918" b="45526"/>
          <a:stretch/>
        </p:blipFill>
        <p:spPr>
          <a:xfrm>
            <a:off x="4501443" y="274991"/>
            <a:ext cx="4191001" cy="2804947"/>
          </a:xfrm>
        </p:spPr>
      </p:pic>
    </p:spTree>
    <p:extLst>
      <p:ext uri="{BB962C8B-B14F-4D97-AF65-F5344CB8AC3E}">
        <p14:creationId xmlns:p14="http://schemas.microsoft.com/office/powerpoint/2010/main" val="1582619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152" y="1298356"/>
            <a:ext cx="3749040" cy="704778"/>
          </a:xfrm>
        </p:spPr>
        <p:txBody>
          <a:bodyPr/>
          <a:lstStyle/>
          <a:p>
            <a:r>
              <a:rPr lang="en-US" dirty="0"/>
              <a:t>Core 40 with Technical Honors Diploma</a:t>
            </a:r>
          </a:p>
        </p:txBody>
      </p:sp>
      <p:sp>
        <p:nvSpPr>
          <p:cNvPr id="4" name="Text Placeholder 3"/>
          <p:cNvSpPr>
            <a:spLocks noGrp="1"/>
          </p:cNvSpPr>
          <p:nvPr>
            <p:ph type="body" sz="half" idx="2"/>
          </p:nvPr>
        </p:nvSpPr>
        <p:spPr>
          <a:xfrm>
            <a:off x="297046" y="2507701"/>
            <a:ext cx="8096292" cy="4292027"/>
          </a:xfrm>
        </p:spPr>
        <p:txBody>
          <a:bodyPr>
            <a:normAutofit/>
          </a:bodyPr>
          <a:lstStyle/>
          <a:p>
            <a:pPr marL="285750" indent="-285750" algn="l">
              <a:buFont typeface="Arial"/>
              <a:buChar char="•"/>
            </a:pPr>
            <a:r>
              <a:rPr lang="en-US" b="1" dirty="0">
                <a:latin typeface="+mj-lt"/>
                <a:cs typeface="Arial Black"/>
              </a:rPr>
              <a:t>Complete the Core 40 requirements</a:t>
            </a:r>
          </a:p>
          <a:p>
            <a:pPr marL="285750" indent="-285750" algn="l">
              <a:buFont typeface="Arial"/>
              <a:buChar char="•"/>
            </a:pPr>
            <a:r>
              <a:rPr lang="en-US" b="1" dirty="0">
                <a:latin typeface="+mj-lt"/>
                <a:cs typeface="Arial Black"/>
              </a:rPr>
              <a:t>Earn 6 credits in college and career preparation courses in a state-approved College &amp; Career Pathway, and one of the following:</a:t>
            </a:r>
          </a:p>
          <a:p>
            <a:pPr marL="742950" lvl="1" indent="-285750">
              <a:buFont typeface="Arial"/>
              <a:buChar char="•"/>
            </a:pPr>
            <a:r>
              <a:rPr lang="en-US" b="1" dirty="0">
                <a:latin typeface="+mj-lt"/>
                <a:cs typeface="Arial Black"/>
              </a:rPr>
              <a:t>1. Pathway designated industry-based certification or credential, or</a:t>
            </a:r>
          </a:p>
          <a:p>
            <a:pPr marL="742950" lvl="1" indent="-285750">
              <a:buFont typeface="Arial"/>
              <a:buChar char="•"/>
            </a:pPr>
            <a:r>
              <a:rPr lang="en-US" b="1" dirty="0">
                <a:latin typeface="+mj-lt"/>
                <a:cs typeface="Arial Black"/>
              </a:rPr>
              <a:t>2. Pathway dual-credits from the lists of priority courses resulting in 6 </a:t>
            </a:r>
            <a:r>
              <a:rPr lang="en-US" b="1" dirty="0" err="1">
                <a:latin typeface="+mj-lt"/>
                <a:cs typeface="Arial Black"/>
              </a:rPr>
              <a:t>transcripted</a:t>
            </a:r>
            <a:r>
              <a:rPr lang="en-US" b="1" dirty="0">
                <a:latin typeface="+mj-lt"/>
                <a:cs typeface="Arial Black"/>
              </a:rPr>
              <a:t> college credits</a:t>
            </a:r>
          </a:p>
          <a:p>
            <a:pPr marL="285750" indent="-285750" algn="l">
              <a:buFont typeface="Arial"/>
              <a:buChar char="•"/>
            </a:pPr>
            <a:r>
              <a:rPr lang="en-US" b="1" dirty="0">
                <a:latin typeface="+mj-lt"/>
                <a:cs typeface="Arial Black"/>
              </a:rPr>
              <a:t>Earn a grade of “C” or better in courses that count toward the diploma</a:t>
            </a:r>
          </a:p>
          <a:p>
            <a:pPr marL="285750" indent="-285750" algn="l">
              <a:buFont typeface="Arial"/>
              <a:buChar char="•"/>
            </a:pPr>
            <a:r>
              <a:rPr lang="en-US" b="1" dirty="0">
                <a:latin typeface="+mj-lt"/>
                <a:cs typeface="Arial Black"/>
              </a:rPr>
              <a:t>Have a GPA of “B” or better</a:t>
            </a:r>
          </a:p>
          <a:p>
            <a:pPr marL="285750" indent="-285750" algn="l">
              <a:buFont typeface="Arial"/>
              <a:buChar char="•"/>
            </a:pPr>
            <a:r>
              <a:rPr lang="en-US" b="1" dirty="0">
                <a:latin typeface="+mj-lt"/>
                <a:cs typeface="Arial Black"/>
              </a:rPr>
              <a:t>Complete one of the following:</a:t>
            </a:r>
          </a:p>
          <a:p>
            <a:pPr algn="l"/>
            <a:r>
              <a:rPr lang="en-US" b="1" dirty="0">
                <a:latin typeface="+mj-lt"/>
                <a:cs typeface="Arial Black"/>
              </a:rPr>
              <a:t>	Any one of the options (A-F) of the Core 40 with AHD list</a:t>
            </a:r>
          </a:p>
          <a:p>
            <a:pPr algn="l"/>
            <a:r>
              <a:rPr lang="en-US" b="1" dirty="0">
                <a:latin typeface="+mj-lt"/>
                <a:cs typeface="Arial Black"/>
              </a:rPr>
              <a:t>	Earn qualifying scores on </a:t>
            </a:r>
            <a:r>
              <a:rPr lang="en-US" b="1" dirty="0" err="1">
                <a:latin typeface="+mj-lt"/>
                <a:cs typeface="Arial Black"/>
              </a:rPr>
              <a:t>WorkKeys</a:t>
            </a:r>
            <a:endParaRPr lang="en-US" b="1" dirty="0">
              <a:latin typeface="+mj-lt"/>
              <a:cs typeface="Arial Black"/>
            </a:endParaRPr>
          </a:p>
          <a:p>
            <a:pPr algn="l"/>
            <a:r>
              <a:rPr lang="en-US" b="1" dirty="0">
                <a:latin typeface="+mj-lt"/>
                <a:cs typeface="Arial Black"/>
              </a:rPr>
              <a:t>	Earn minimum scores on ACCUPLACER or Compass</a:t>
            </a:r>
          </a:p>
        </p:txBody>
      </p:sp>
      <p:pic>
        <p:nvPicPr>
          <p:cNvPr id="8"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l="44364" t="54941"/>
          <a:stretch/>
        </p:blipFill>
        <p:spPr>
          <a:xfrm>
            <a:off x="4661649" y="245781"/>
            <a:ext cx="4178733" cy="2594365"/>
          </a:xfrm>
        </p:spPr>
      </p:pic>
    </p:spTree>
    <p:extLst>
      <p:ext uri="{BB962C8B-B14F-4D97-AF65-F5344CB8AC3E}">
        <p14:creationId xmlns:p14="http://schemas.microsoft.com/office/powerpoint/2010/main" val="150905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517525"/>
            <a:ext cx="8001000" cy="1143000"/>
          </a:xfrm>
        </p:spPr>
        <p:txBody>
          <a:bodyPr/>
          <a:lstStyle/>
          <a:p>
            <a:r>
              <a:rPr lang="en-US" sz="4400" dirty="0"/>
              <a:t>Graduation Qualifying Examination</a:t>
            </a:r>
            <a:br>
              <a:rPr lang="en-US" dirty="0"/>
            </a:br>
            <a:endParaRPr lang="en-US" sz="4000" dirty="0"/>
          </a:p>
        </p:txBody>
      </p:sp>
      <p:sp>
        <p:nvSpPr>
          <p:cNvPr id="6" name="Content Placeholder 5">
            <a:extLst>
              <a:ext uri="{FF2B5EF4-FFF2-40B4-BE49-F238E27FC236}">
                <a16:creationId xmlns:a16="http://schemas.microsoft.com/office/drawing/2014/main" id="{BF8B99CD-D0F1-8E49-95BB-2875A5B0C150}"/>
              </a:ext>
            </a:extLst>
          </p:cNvPr>
          <p:cNvSpPr>
            <a:spLocks noGrp="1"/>
          </p:cNvSpPr>
          <p:nvPr>
            <p:ph idx="1"/>
          </p:nvPr>
        </p:nvSpPr>
        <p:spPr>
          <a:xfrm>
            <a:off x="571500" y="1905000"/>
            <a:ext cx="7600950" cy="3895725"/>
          </a:xfrm>
        </p:spPr>
        <p:txBody>
          <a:bodyPr/>
          <a:lstStyle/>
          <a:p>
            <a:r>
              <a:rPr lang="en-US" dirty="0"/>
              <a:t>You will take some type of graduation qualifying examination in English, Math, and Science.</a:t>
            </a:r>
          </a:p>
          <a:p>
            <a:r>
              <a:rPr lang="en-US" dirty="0"/>
              <a:t>The test you will take is still under discussion at the state level.</a:t>
            </a:r>
          </a:p>
          <a:p>
            <a:r>
              <a:rPr lang="en-US" dirty="0"/>
              <a:t>In years past, students have had to pass the English and Math sections and just take the Science test.</a:t>
            </a:r>
          </a:p>
        </p:txBody>
      </p:sp>
    </p:spTree>
    <p:extLst>
      <p:ext uri="{BB962C8B-B14F-4D97-AF65-F5344CB8AC3E}">
        <p14:creationId xmlns:p14="http://schemas.microsoft.com/office/powerpoint/2010/main" val="410918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6459</TotalTime>
  <Words>1083</Words>
  <Application>Microsoft Macintosh PowerPoint</Application>
  <PresentationFormat>On-screen Show (4:3)</PresentationFormat>
  <Paragraphs>129</Paragraphs>
  <Slides>26</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Calisto MT</vt:lpstr>
      <vt:lpstr>Lucida Grande</vt:lpstr>
      <vt:lpstr>Mistral</vt:lpstr>
      <vt:lpstr>Wingdings 2</vt:lpstr>
      <vt:lpstr>Travelogue</vt:lpstr>
      <vt:lpstr>Your High School Journey</vt:lpstr>
      <vt:lpstr>Meet Your Tour Guides</vt:lpstr>
      <vt:lpstr>Your Packing List for a Successful Journey</vt:lpstr>
      <vt:lpstr>Your Road Map</vt:lpstr>
      <vt:lpstr>Course Requirements</vt:lpstr>
      <vt:lpstr>Core 40 Diploma</vt:lpstr>
      <vt:lpstr>Core 40 with Academic Honors Diploma</vt:lpstr>
      <vt:lpstr>Core 40 with Technical Honors Diploma</vt:lpstr>
      <vt:lpstr>Graduation Qualifying Examination </vt:lpstr>
      <vt:lpstr>Planning Your Journey</vt:lpstr>
      <vt:lpstr>Freshman Scheduling Sheet</vt:lpstr>
      <vt:lpstr>Freshman Scheduling Sheet</vt:lpstr>
      <vt:lpstr>Freshman Scheduling Portal</vt:lpstr>
      <vt:lpstr>Freshman Scheduling Portal</vt:lpstr>
      <vt:lpstr>Scheduling Timeline</vt:lpstr>
      <vt:lpstr>Stop #1: Summer School</vt:lpstr>
      <vt:lpstr>Summer School</vt:lpstr>
      <vt:lpstr>Help Along the Way</vt:lpstr>
      <vt:lpstr>Travel Companion: High School Credits</vt:lpstr>
      <vt:lpstr>Bringing Along High School Credits</vt:lpstr>
      <vt:lpstr>Financial Assistance</vt:lpstr>
      <vt:lpstr>What Do School Counselors Do?</vt:lpstr>
      <vt:lpstr>Family Connection</vt:lpstr>
      <vt:lpstr>Helpful Information</vt:lpstr>
      <vt:lpstr>Follow us on Social Media &amp; in Family Connection</vt:lpstr>
      <vt:lpstr>PowerPoint Presentation</vt:lpstr>
    </vt:vector>
  </TitlesOfParts>
  <Company>Greenfield-Central High School</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High School Journey</dc:title>
  <dc:creator>Kile Kim</dc:creator>
  <cp:lastModifiedBy>Microsoft Office User</cp:lastModifiedBy>
  <cp:revision>51</cp:revision>
  <cp:lastPrinted>2017-02-13T16:53:23Z</cp:lastPrinted>
  <dcterms:created xsi:type="dcterms:W3CDTF">2016-02-22T13:43:55Z</dcterms:created>
  <dcterms:modified xsi:type="dcterms:W3CDTF">2018-02-08T13:00:06Z</dcterms:modified>
</cp:coreProperties>
</file>